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1" r:id="rId3"/>
    <p:sldId id="294" r:id="rId4"/>
    <p:sldId id="292" r:id="rId5"/>
    <p:sldId id="293" r:id="rId6"/>
    <p:sldId id="295" r:id="rId7"/>
    <p:sldId id="258" r:id="rId8"/>
    <p:sldId id="277" r:id="rId9"/>
    <p:sldId id="290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8" r:id="rId25"/>
    <p:sldId id="287" r:id="rId26"/>
    <p:sldId id="274" r:id="rId27"/>
    <p:sldId id="275" r:id="rId28"/>
    <p:sldId id="273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rossi" initials="rr" lastIdx="1" clrIdx="0">
    <p:extLst>
      <p:ext uri="{19B8F6BF-5375-455C-9EA6-DF929625EA0E}">
        <p15:presenceInfo xmlns:p15="http://schemas.microsoft.com/office/powerpoint/2012/main" userId="b3ba555a52e19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Gaiba" userId="fc683c4f-296d-44d4-98f4-7ae309126c4a" providerId="ADAL" clId="{E53C8B28-B3EA-394C-8733-182794FA8B85}"/>
    <pc:docChg chg="addSld delSld modSld sldOrd">
      <pc:chgData name="Riccardo Gaiba" userId="fc683c4f-296d-44d4-98f4-7ae309126c4a" providerId="ADAL" clId="{E53C8B28-B3EA-394C-8733-182794FA8B85}" dt="2025-04-01T08:39:11.326" v="49" actId="2696"/>
      <pc:docMkLst>
        <pc:docMk/>
      </pc:docMkLst>
      <pc:sldChg chg="del">
        <pc:chgData name="Riccardo Gaiba" userId="fc683c4f-296d-44d4-98f4-7ae309126c4a" providerId="ADAL" clId="{E53C8B28-B3EA-394C-8733-182794FA8B85}" dt="2025-04-01T08:39:11.326" v="49" actId="2696"/>
        <pc:sldMkLst>
          <pc:docMk/>
          <pc:sldMk cId="1820581733" sldId="289"/>
        </pc:sldMkLst>
      </pc:sldChg>
      <pc:sldChg chg="addSp delSp modSp new del">
        <pc:chgData name="Riccardo Gaiba" userId="fc683c4f-296d-44d4-98f4-7ae309126c4a" providerId="ADAL" clId="{E53C8B28-B3EA-394C-8733-182794FA8B85}" dt="2025-04-01T08:24:12.551" v="10" actId="2696"/>
        <pc:sldMkLst>
          <pc:docMk/>
          <pc:sldMk cId="159965549" sldId="292"/>
        </pc:sldMkLst>
        <pc:spChg chg="add del mod">
          <ac:chgData name="Riccardo Gaiba" userId="fc683c4f-296d-44d4-98f4-7ae309126c4a" providerId="ADAL" clId="{E53C8B28-B3EA-394C-8733-182794FA8B85}" dt="2025-04-01T08:22:39.654" v="7" actId="478"/>
          <ac:spMkLst>
            <pc:docMk/>
            <pc:sldMk cId="159965549" sldId="292"/>
            <ac:spMk id="5" creationId="{882569F1-E18E-FE24-3092-ED880393BEC9}"/>
          </ac:spMkLst>
        </pc:spChg>
        <pc:spChg chg="add mod">
          <ac:chgData name="Riccardo Gaiba" userId="fc683c4f-296d-44d4-98f4-7ae309126c4a" providerId="ADAL" clId="{E53C8B28-B3EA-394C-8733-182794FA8B85}" dt="2025-04-01T08:23:25.398" v="9" actId="1076"/>
          <ac:spMkLst>
            <pc:docMk/>
            <pc:sldMk cId="159965549" sldId="292"/>
            <ac:spMk id="7" creationId="{644FF233-DF9E-575D-02AE-50A058BE50E5}"/>
          </ac:spMkLst>
        </pc:spChg>
      </pc:sldChg>
      <pc:sldChg chg="addSp modSp new">
        <pc:chgData name="Riccardo Gaiba" userId="fc683c4f-296d-44d4-98f4-7ae309126c4a" providerId="ADAL" clId="{E53C8B28-B3EA-394C-8733-182794FA8B85}" dt="2025-04-01T08:25:52.173" v="22" actId="14100"/>
        <pc:sldMkLst>
          <pc:docMk/>
          <pc:sldMk cId="2028926518" sldId="292"/>
        </pc:sldMkLst>
        <pc:spChg chg="mod">
          <ac:chgData name="Riccardo Gaiba" userId="fc683c4f-296d-44d4-98f4-7ae309126c4a" providerId="ADAL" clId="{E53C8B28-B3EA-394C-8733-182794FA8B85}" dt="2025-04-01T08:25:15.423" v="20" actId="14100"/>
          <ac:spMkLst>
            <pc:docMk/>
            <pc:sldMk cId="2028926518" sldId="292"/>
            <ac:spMk id="3" creationId="{2E389A4B-FF87-8E3B-1DC4-FC11A19AF6CF}"/>
          </ac:spMkLst>
        </pc:spChg>
        <pc:picChg chg="add mod">
          <ac:chgData name="Riccardo Gaiba" userId="fc683c4f-296d-44d4-98f4-7ae309126c4a" providerId="ADAL" clId="{E53C8B28-B3EA-394C-8733-182794FA8B85}" dt="2025-04-01T08:25:52.173" v="22" actId="14100"/>
          <ac:picMkLst>
            <pc:docMk/>
            <pc:sldMk cId="2028926518" sldId="292"/>
            <ac:picMk id="6" creationId="{9BBCEE16-C42F-2275-49B7-692D86773FD6}"/>
          </ac:picMkLst>
        </pc:picChg>
      </pc:sldChg>
      <pc:sldChg chg="addSp modSp new">
        <pc:chgData name="Riccardo Gaiba" userId="fc683c4f-296d-44d4-98f4-7ae309126c4a" providerId="ADAL" clId="{E53C8B28-B3EA-394C-8733-182794FA8B85}" dt="2025-04-01T08:26:47.852" v="32" actId="14100"/>
        <pc:sldMkLst>
          <pc:docMk/>
          <pc:sldMk cId="153093941" sldId="293"/>
        </pc:sldMkLst>
        <pc:picChg chg="add mod">
          <ac:chgData name="Riccardo Gaiba" userId="fc683c4f-296d-44d4-98f4-7ae309126c4a" providerId="ADAL" clId="{E53C8B28-B3EA-394C-8733-182794FA8B85}" dt="2025-04-01T08:26:47.852" v="32" actId="14100"/>
          <ac:picMkLst>
            <pc:docMk/>
            <pc:sldMk cId="153093941" sldId="293"/>
            <ac:picMk id="6" creationId="{6F02969C-99C7-1BEE-E5FB-6AC712A31533}"/>
          </ac:picMkLst>
        </pc:picChg>
      </pc:sldChg>
      <pc:sldChg chg="addSp modSp new ord">
        <pc:chgData name="Riccardo Gaiba" userId="fc683c4f-296d-44d4-98f4-7ae309126c4a" providerId="ADAL" clId="{E53C8B28-B3EA-394C-8733-182794FA8B85}" dt="2025-04-01T08:38:32.730" v="48" actId="1076"/>
        <pc:sldMkLst>
          <pc:docMk/>
          <pc:sldMk cId="369861961" sldId="294"/>
        </pc:sldMkLst>
        <pc:picChg chg="add mod">
          <ac:chgData name="Riccardo Gaiba" userId="fc683c4f-296d-44d4-98f4-7ae309126c4a" providerId="ADAL" clId="{E53C8B28-B3EA-394C-8733-182794FA8B85}" dt="2025-04-01T08:27:57.987" v="41" actId="14100"/>
          <ac:picMkLst>
            <pc:docMk/>
            <pc:sldMk cId="369861961" sldId="294"/>
            <ac:picMk id="6" creationId="{C22E5E2B-C03F-9C5B-568D-CB35124DEFFB}"/>
          </ac:picMkLst>
        </pc:picChg>
      </pc:sldChg>
      <pc:sldChg chg="addSp modSp new">
        <pc:chgData name="Riccardo Gaiba" userId="fc683c4f-296d-44d4-98f4-7ae309126c4a" providerId="ADAL" clId="{E53C8B28-B3EA-394C-8733-182794FA8B85}" dt="2025-04-01T08:29:03.733" v="47" actId="14100"/>
        <pc:sldMkLst>
          <pc:docMk/>
          <pc:sldMk cId="763774144" sldId="295"/>
        </pc:sldMkLst>
        <pc:picChg chg="add mod">
          <ac:chgData name="Riccardo Gaiba" userId="fc683c4f-296d-44d4-98f4-7ae309126c4a" providerId="ADAL" clId="{E53C8B28-B3EA-394C-8733-182794FA8B85}" dt="2025-04-01T08:29:03.733" v="47" actId="14100"/>
          <ac:picMkLst>
            <pc:docMk/>
            <pc:sldMk cId="763774144" sldId="295"/>
            <ac:picMk id="6" creationId="{5EEDA9D1-308E-2B44-532F-E7FAA668421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3:13:50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40.72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1,'6'0,"2"6,0 9,-2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56.96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58.45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59.45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0:00.34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0:01.53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00.06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01.55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20.56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0,'6'0,"8"0,2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21.66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08.99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32.44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38.64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1,'6'0,"3"0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40.64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41.24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2:36.9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0,'6'13,"9"10,1 7,-2 5,4-3,-2-1,2 0,-1-4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2:38.07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57 0,'-6'7,"-3"14,-5 3,-1 5,3-4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37.19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3.12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6.75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4:11.1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09.88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4.59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4.9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4:30.38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07:37.38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1,'6'0,"9"0,8 0,-1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10:06.62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0,'6'0,"9"0,1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00.06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01.55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20.56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0,'6'0,"8"0,2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21.66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32.44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10.61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38.64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1,'6'0,"3"0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40.64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41.24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2:36.9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0,'6'13,"9"10,1 7,-2 5,4-3,-2-1,2 0,-1-4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2:38.07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57 0,'-6'7,"-3"14,-5 3,-1 5,3-4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37.19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3.12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6.75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4:11.1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4.59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11.94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4.9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4:30.38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07:37.38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1,'6'0,"9"0,8 0,-1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10:06.62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0,'6'0,"9"0,1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00.06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01.55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20.56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0,'6'0,"8"0,2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21.66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32.44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38.64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1,'6'0,"3"0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12.58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40.64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2:41.24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2:36.9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0,'6'13,"9"10,1 7,-2 5,4-3,-2-1,2 0,-1-4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2:38.07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57 0,'-6'7,"-3"14,-5 3,-1 5,3-4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37.19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3.12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6.75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4:11.1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4.59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3:44.93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11.44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44:30.38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07:37.38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1,'6'0,"9"0,8 0,-1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10:06.62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0,'6'0,"9"0,1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09:50.12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0,'12'0,"11"0,14 0,7 0,1 0,1 0,-8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4:10:45.71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14.06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0,'0'7,"0"1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3:39:39.866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F577-0710-4091-B863-5A6F173ACDE6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D6578-5EEC-420E-A046-61CD69CBD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36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2D42A-445D-5793-DD3D-486D467C3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BC78A9-F9A4-E6CA-076B-66F098FE9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0F1912-C1B9-7C54-C9E4-6B22FD5A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BFEE2B-AD7B-6A99-CF6B-4265659A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41447-1C8B-F4CB-8A0A-69F6CEE9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7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1C2F8-0499-8C19-2C14-30A0F821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DE2591-945B-5735-5290-32F55BE15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79B359-F0E3-E783-CF70-C163007D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F38F79-7693-5575-70BF-4AC5C84D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A26150-1962-D05A-07C6-F54D1CED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2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1F42A6-B9C6-A693-4D61-A7F1E4262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558CF8-7CD6-3BE7-813C-5164AA1E6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620455-8238-4DF1-78EE-B2697552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14BA8B-8C13-A183-B11B-6E4E17E8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DE5208-C783-EE5F-6FA7-2EE45731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59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87432-D4E6-B9D0-AA0F-9AD05A42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D5CFB4-00B9-588B-8AAE-D4EF2F0C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8054A2-2717-AA0B-DBF3-6D9D2D42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8FE81F-D13C-705C-897D-A77CA429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E9C00E-FD49-C588-D34D-5958D3E9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61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3AC17-C9CD-E787-7D3B-8FD0AD6A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F25B52-0521-B0D5-A526-62B20F02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68D19-53CE-736B-9B79-36E6499C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D5FE24-B43E-1758-3EF0-F79C00A8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BD7D8D-49B7-08F7-C971-C633C626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42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0BA83-8E9E-676A-E8B9-46D64857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624DCB-9DF8-B95C-E854-02562CDFD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8264EB-2E9F-B87E-7CE5-48D41B4A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762BED-687D-D18E-524B-EACC9BCB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FC7521-E04C-39F8-7E41-E5FF4CEC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8D2EB9-5E1B-ED47-7BDC-6883C5E9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42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15D3E-26A8-1C42-0B9C-305E0428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ACD5F4-B11D-35DF-603E-7900E6860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23695B-2CA1-FEFF-D5C1-98636C7E2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211D0C3-23A1-E86D-CC2D-34D3A7ED3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5E516C-861D-9925-F5D6-BF2C6E629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E5EC0F-6B24-B059-DAE9-9A00274B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3946D5-4ED8-5F74-2205-4166B4B8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7B1DD7-57FA-8D99-148D-DB1677CB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9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D0961-3458-8CFF-D645-B0849912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E4DB60-10A1-D336-7110-FBF055BF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1A4BCA-0A84-41B8-6A6C-4BE0CFC8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D1E1E6-B2FD-3E78-45EF-8C8569A8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9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C2B0EA-EAC7-096D-E96E-E705A50C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B19DC5-33C8-D1AD-E3C0-96763722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D6AF4F-0AA4-A0B1-886B-AD9344EF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98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B9085-FD24-4568-1378-FD2A2BDA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6438DC-1E93-FAE1-7A89-E9EEF4AE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252498-A7C7-B348-61FE-A5021365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88B0D3-E61F-CA0E-C0F1-8EF4004B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8D6FD-65DF-A0D6-80A5-D7A238F8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AC5CC9-628B-D542-FCDB-8591BAD2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02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5CFAC-AD12-47A3-0FE5-8BBF6F47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E13D61-FF94-45B9-A7C3-F20FBF0FD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B43FEE-A1F7-CA36-200D-CD5D807B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D47A72-BEA0-8645-80F8-D4EB0D26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48B32C-7B9D-89F7-F61F-4AB4A68C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2BE74B-3D87-EA27-2FCD-5767A298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31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avisemiliaromagna.it/2021/07/08/corso-ecm-farmaci-e-donazione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617E8D-F1BB-4B33-9BBD-691F3E63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CB6BA4-9553-6716-C657-D2DA8C539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6A6841-243A-F8C1-BC4D-03CA33867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34D8-491B-41D9-A503-9DA0E2D6D871}" type="datetimeFigureOut">
              <a:rPr lang="it-IT" smtClean="0"/>
              <a:t>01/04/25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64BEAF-1AF6-229E-DECA-DCE1A4E7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6B97C0-B199-3B01-D44F-91929D73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6CDB-F357-41B3-82FD-E87F1BCDE8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7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aiisf.i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edaiisf.it/codicedeontoologic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26" Type="http://schemas.openxmlformats.org/officeDocument/2006/relationships/customXml" Target="../ink/ink7.xml"/><Relationship Id="rId39" Type="http://schemas.openxmlformats.org/officeDocument/2006/relationships/customXml" Target="../ink/ink14.xml"/><Relationship Id="rId3" Type="http://schemas.openxmlformats.org/officeDocument/2006/relationships/customXml" Target="../ink/ink1.xml"/><Relationship Id="rId21" Type="http://schemas.openxmlformats.org/officeDocument/2006/relationships/image" Target="../media/image140.png"/><Relationship Id="rId34" Type="http://schemas.openxmlformats.org/officeDocument/2006/relationships/customXml" Target="../ink/ink11.xml"/><Relationship Id="rId42" Type="http://schemas.openxmlformats.org/officeDocument/2006/relationships/image" Target="../media/image24.png"/><Relationship Id="rId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../media/image22.png"/><Relationship Id="rId2" Type="http://schemas.openxmlformats.org/officeDocument/2006/relationships/image" Target="../media/image15.png"/><Relationship Id="rId20" Type="http://schemas.openxmlformats.org/officeDocument/2006/relationships/customXml" Target="../ink/ink4.xml"/><Relationship Id="rId29" Type="http://schemas.openxmlformats.org/officeDocument/2006/relationships/image" Target="../media/image18.png"/><Relationship Id="rId41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24" Type="http://schemas.openxmlformats.org/officeDocument/2006/relationships/customXml" Target="../ink/ink6.xml"/><Relationship Id="rId32" Type="http://schemas.openxmlformats.org/officeDocument/2006/relationships/customXml" Target="../ink/ink10.xml"/><Relationship Id="rId37" Type="http://schemas.openxmlformats.org/officeDocument/2006/relationships/customXml" Target="../ink/ink13.xml"/><Relationship Id="rId40" Type="http://schemas.openxmlformats.org/officeDocument/2006/relationships/image" Target="../media/image23.png"/><Relationship Id="rId5" Type="http://schemas.openxmlformats.org/officeDocument/2006/relationships/image" Target="../media/image100.png"/><Relationship Id="rId23" Type="http://schemas.openxmlformats.org/officeDocument/2006/relationships/image" Target="../media/image150.png"/><Relationship Id="rId28" Type="http://schemas.openxmlformats.org/officeDocument/2006/relationships/customXml" Target="../ink/ink8.xml"/><Relationship Id="rId36" Type="http://schemas.openxmlformats.org/officeDocument/2006/relationships/customXml" Target="../ink/ink12.xml"/><Relationship Id="rId19" Type="http://schemas.openxmlformats.org/officeDocument/2006/relationships/image" Target="../media/image130.png"/><Relationship Id="rId31" Type="http://schemas.openxmlformats.org/officeDocument/2006/relationships/image" Target="../media/image19.png"/><Relationship Id="rId22" Type="http://schemas.openxmlformats.org/officeDocument/2006/relationships/customXml" Target="../ink/ink5.xml"/><Relationship Id="rId27" Type="http://schemas.openxmlformats.org/officeDocument/2006/relationships/image" Target="../media/image17.png"/><Relationship Id="rId30" Type="http://schemas.openxmlformats.org/officeDocument/2006/relationships/customXml" Target="../ink/ink9.xml"/><Relationship Id="rId35" Type="http://schemas.openxmlformats.org/officeDocument/2006/relationships/image" Target="../media/image21.png"/><Relationship Id="rId43" Type="http://schemas.openxmlformats.org/officeDocument/2006/relationships/hyperlink" Target="https://salute.regione.emilia-romagna.it/farmaci/informazione-scientifica#autotoc-item-autotoc-2" TargetMode="Externa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9" Type="http://schemas.openxmlformats.org/officeDocument/2006/relationships/hyperlink" Target="file:///C:/Users/Proprietario/Downloads/Allegato_Documento%20Informazione%20scientifica%20(1).pdf" TargetMode="External"/><Relationship Id="rId21" Type="http://schemas.openxmlformats.org/officeDocument/2006/relationships/customXml" Target="../ink/ink26.xml"/><Relationship Id="rId34" Type="http://schemas.openxmlformats.org/officeDocument/2006/relationships/customXml" Target="../ink/ink33.xml"/><Relationship Id="rId7" Type="http://schemas.openxmlformats.org/officeDocument/2006/relationships/customXml" Target="../ink/ink19.xml"/><Relationship Id="rId12" Type="http://schemas.openxmlformats.org/officeDocument/2006/relationships/image" Target="../media/image29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image" Target="../media/image39.png"/><Relationship Id="rId38" Type="http://schemas.openxmlformats.org/officeDocument/2006/relationships/hyperlink" Target="https://salute.regione.emilia-romagna.it/normativa-e-documentazione/linee-di-indirizzo/farmaci/informazione-scientifica/indicazioni-is-dgr-2309_2016.pdf" TargetMode="External"/><Relationship Id="rId2" Type="http://schemas.openxmlformats.org/officeDocument/2006/relationships/customXml" Target="../ink/ink16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ustomXml" Target="../ink/ink21.xml"/><Relationship Id="rId24" Type="http://schemas.openxmlformats.org/officeDocument/2006/relationships/image" Target="../media/image35.png"/><Relationship Id="rId32" Type="http://schemas.openxmlformats.org/officeDocument/2006/relationships/customXml" Target="../ink/ink32.xml"/><Relationship Id="rId37" Type="http://schemas.openxmlformats.org/officeDocument/2006/relationships/image" Target="../media/image41.png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37.png"/><Relationship Id="rId36" Type="http://schemas.openxmlformats.org/officeDocument/2006/relationships/customXml" Target="../ink/ink34.xml"/><Relationship Id="rId10" Type="http://schemas.openxmlformats.org/officeDocument/2006/relationships/image" Target="../media/image28.png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customXml" Target="../ink/ink17.xml"/><Relationship Id="rId9" Type="http://schemas.openxmlformats.org/officeDocument/2006/relationships/customXml" Target="../ink/ink20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29.xml"/><Relationship Id="rId30" Type="http://schemas.openxmlformats.org/officeDocument/2006/relationships/image" Target="../media/image38.png"/><Relationship Id="rId35" Type="http://schemas.openxmlformats.org/officeDocument/2006/relationships/image" Target="../media/image40.png"/><Relationship Id="rId8" Type="http://schemas.openxmlformats.org/officeDocument/2006/relationships/image" Target="../media/image27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21" Type="http://schemas.openxmlformats.org/officeDocument/2006/relationships/customXml" Target="../ink/ink45.xml"/><Relationship Id="rId34" Type="http://schemas.openxmlformats.org/officeDocument/2006/relationships/customXml" Target="../ink/ink52.xml"/><Relationship Id="rId7" Type="http://schemas.openxmlformats.org/officeDocument/2006/relationships/customXml" Target="../ink/ink38.xml"/><Relationship Id="rId12" Type="http://schemas.openxmlformats.org/officeDocument/2006/relationships/image" Target="../media/image45.png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33" Type="http://schemas.openxmlformats.org/officeDocument/2006/relationships/image" Target="../media/image53.png"/><Relationship Id="rId38" Type="http://schemas.openxmlformats.org/officeDocument/2006/relationships/image" Target="../media/image56.png"/><Relationship Id="rId2" Type="http://schemas.openxmlformats.org/officeDocument/2006/relationships/customXml" Target="../ink/ink35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40.xml"/><Relationship Id="rId24" Type="http://schemas.openxmlformats.org/officeDocument/2006/relationships/image" Target="../media/image50.png"/><Relationship Id="rId32" Type="http://schemas.openxmlformats.org/officeDocument/2006/relationships/customXml" Target="../ink/ink51.xml"/><Relationship Id="rId37" Type="http://schemas.openxmlformats.org/officeDocument/2006/relationships/image" Target="../media/image55.png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37.png"/><Relationship Id="rId36" Type="http://schemas.openxmlformats.org/officeDocument/2006/relationships/customXml" Target="../ink/ink53.xml"/><Relationship Id="rId10" Type="http://schemas.openxmlformats.org/officeDocument/2006/relationships/image" Target="../media/image44.png"/><Relationship Id="rId19" Type="http://schemas.openxmlformats.org/officeDocument/2006/relationships/customXml" Target="../ink/ink44.xml"/><Relationship Id="rId31" Type="http://schemas.openxmlformats.org/officeDocument/2006/relationships/customXml" Target="../ink/ink50.xml"/><Relationship Id="rId4" Type="http://schemas.openxmlformats.org/officeDocument/2006/relationships/customXml" Target="../ink/ink36.xml"/><Relationship Id="rId9" Type="http://schemas.openxmlformats.org/officeDocument/2006/relationships/customXml" Target="../ink/ink39.xml"/><Relationship Id="rId14" Type="http://schemas.openxmlformats.org/officeDocument/2006/relationships/image" Target="../media/image30.png"/><Relationship Id="rId22" Type="http://schemas.openxmlformats.org/officeDocument/2006/relationships/image" Target="../media/image49.png"/><Relationship Id="rId27" Type="http://schemas.openxmlformats.org/officeDocument/2006/relationships/customXml" Target="../ink/ink48.xml"/><Relationship Id="rId30" Type="http://schemas.openxmlformats.org/officeDocument/2006/relationships/image" Target="../media/image52.png"/><Relationship Id="rId35" Type="http://schemas.openxmlformats.org/officeDocument/2006/relationships/image" Target="../media/image54.png"/><Relationship Id="rId8" Type="http://schemas.openxmlformats.org/officeDocument/2006/relationships/image" Target="../media/image27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0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image" Target="../media/image58.png"/><Relationship Id="rId21" Type="http://schemas.openxmlformats.org/officeDocument/2006/relationships/customXml" Target="../ink/ink64.xml"/><Relationship Id="rId34" Type="http://schemas.openxmlformats.org/officeDocument/2006/relationships/customXml" Target="../ink/ink71.xml"/><Relationship Id="rId7" Type="http://schemas.openxmlformats.org/officeDocument/2006/relationships/customXml" Target="../ink/ink57.xml"/><Relationship Id="rId12" Type="http://schemas.openxmlformats.org/officeDocument/2006/relationships/image" Target="../media/image45.png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33" Type="http://schemas.openxmlformats.org/officeDocument/2006/relationships/image" Target="../media/image53.png"/><Relationship Id="rId38" Type="http://schemas.openxmlformats.org/officeDocument/2006/relationships/image" Target="../media/image57.png"/><Relationship Id="rId2" Type="http://schemas.openxmlformats.org/officeDocument/2006/relationships/customXml" Target="../ink/ink54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59.xml"/><Relationship Id="rId24" Type="http://schemas.openxmlformats.org/officeDocument/2006/relationships/image" Target="../media/image50.png"/><Relationship Id="rId32" Type="http://schemas.openxmlformats.org/officeDocument/2006/relationships/customXml" Target="../ink/ink70.xml"/><Relationship Id="rId37" Type="http://schemas.openxmlformats.org/officeDocument/2006/relationships/image" Target="../media/image55.png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37.png"/><Relationship Id="rId36" Type="http://schemas.openxmlformats.org/officeDocument/2006/relationships/customXml" Target="../ink/ink72.xml"/><Relationship Id="rId10" Type="http://schemas.openxmlformats.org/officeDocument/2006/relationships/image" Target="../media/image44.png"/><Relationship Id="rId19" Type="http://schemas.openxmlformats.org/officeDocument/2006/relationships/customXml" Target="../ink/ink63.xml"/><Relationship Id="rId31" Type="http://schemas.openxmlformats.org/officeDocument/2006/relationships/customXml" Target="../ink/ink69.xml"/><Relationship Id="rId4" Type="http://schemas.openxmlformats.org/officeDocument/2006/relationships/customXml" Target="../ink/ink55.xml"/><Relationship Id="rId9" Type="http://schemas.openxmlformats.org/officeDocument/2006/relationships/customXml" Target="../ink/ink58.xml"/><Relationship Id="rId14" Type="http://schemas.openxmlformats.org/officeDocument/2006/relationships/image" Target="../media/image30.png"/><Relationship Id="rId22" Type="http://schemas.openxmlformats.org/officeDocument/2006/relationships/image" Target="../media/image49.png"/><Relationship Id="rId27" Type="http://schemas.openxmlformats.org/officeDocument/2006/relationships/customXml" Target="../ink/ink67.xml"/><Relationship Id="rId30" Type="http://schemas.openxmlformats.org/officeDocument/2006/relationships/image" Target="../media/image52.png"/><Relationship Id="rId35" Type="http://schemas.openxmlformats.org/officeDocument/2006/relationships/image" Target="../media/image54.png"/><Relationship Id="rId8" Type="http://schemas.openxmlformats.org/officeDocument/2006/relationships/image" Target="../media/image27.png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7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zzettaufficiale.it/eli/gu/2006/06/21/142/so/153/sg/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D3BAFC-BF03-2DA8-02DA-DBE73F63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2171710"/>
            <a:ext cx="11004996" cy="3484302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</a:rPr>
              <a:t>LA FIGURA DELL’INFORMATORE SCIENTIFICO DEL FARMACO  NELL’AMBULATORIO </a:t>
            </a:r>
            <a:br>
              <a:rPr lang="it-IT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4800" b="1" dirty="0">
                <a:solidFill>
                  <a:schemeClr val="accent1">
                    <a:lumMod val="50000"/>
                  </a:schemeClr>
                </a:solidFill>
              </a:rPr>
              <a:t>DEL MEDICO DI MEDICINA GENERALE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7DC05E-CD8C-C8FA-839B-70CAAB81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70" y="617623"/>
            <a:ext cx="1363653" cy="13290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CFBCD8B-AE60-DEFF-D80D-F7625C0C3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62" y="617624"/>
            <a:ext cx="685859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1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F8EC288-C322-C420-AC71-72A6FA93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42" y="199710"/>
            <a:ext cx="6407451" cy="85961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AE0800A-4BE9-5E2E-B9C0-3119E2FE122A}"/>
              </a:ext>
            </a:extLst>
          </p:cNvPr>
          <p:cNvSpPr/>
          <p:nvPr/>
        </p:nvSpPr>
        <p:spPr>
          <a:xfrm>
            <a:off x="492777" y="1059322"/>
            <a:ext cx="11151196" cy="32482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122. -  Requisiti e attività degli informatori scientifici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L’informazione sui medicinali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può essere fornita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medico e al farmacista dagli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informatori scientifici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mese di gennaio di ogni anno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ciascuna impresa farmaceutica deve comunicare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 base regionale, all’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l’elenco degli informatori scientifici impiegati nel corso dell’anno precedente, l’indicazione del titolo di studio e della tipologia di contratto di lavoro con l’azienda farmaceutica, specificando il numero medio di visite effettuate e il numero dei sanitari visitati dai propri informatori scientifici nell’anno precedente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A682A4-90BB-A35C-E99C-14224F3759A6}"/>
              </a:ext>
            </a:extLst>
          </p:cNvPr>
          <p:cNvSpPr txBox="1"/>
          <p:nvPr/>
        </p:nvSpPr>
        <p:spPr>
          <a:xfrm>
            <a:off x="498282" y="4587703"/>
            <a:ext cx="11211951" cy="1615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Fatte salve le situazioni regolarmente in atto alla data di entrata in vigore del presente decreto, gli informatori scientifici devono essere in possesso del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diploma di laurea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in una delle seguenti discipline: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medicina e chirurgia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biologiche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chimica con indirizzo organico o biologico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farmacia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chimica e tecnologia farmaceutiche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medicina veterinaria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informazione scientifica  del farmaco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B11401-14E5-1A2B-F7C2-56CEF16C0E6C}"/>
              </a:ext>
            </a:extLst>
          </p:cNvPr>
          <p:cNvSpPr txBox="1"/>
          <p:nvPr/>
        </p:nvSpPr>
        <p:spPr>
          <a:xfrm>
            <a:off x="689317" y="6440556"/>
            <a:ext cx="29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FONTE: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D.LGS 219 DEL 2006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54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2BFA71-8DDC-A42E-F46D-46107FDCFF9D}"/>
              </a:ext>
            </a:extLst>
          </p:cNvPr>
          <p:cNvSpPr txBox="1"/>
          <p:nvPr/>
        </p:nvSpPr>
        <p:spPr>
          <a:xfrm>
            <a:off x="422030" y="1157424"/>
            <a:ext cx="11071272" cy="33855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122. -  Requisiti e attività degli informatori scientifici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Gli informatori scientifici devono riferire al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servizio scientifico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cui all’articolo 126 (ogni impresa deve essere dotata di un servizio scientifico che deve essere indipendente dal Servizio marketing), dal quale essi dipendono, e al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responsabile del servizio di farmacovigilanza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cui al comma 4 dell’articolo 130, tutte le informazioni sugli effetti indesiderati dei medicinali, allegando, ove possibile, copia delle schede di segnalazione utilizzate dal medico ai sensi del titolo IX.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192CE0-00C7-4F69-7AB7-B0995087B50F}"/>
              </a:ext>
            </a:extLst>
          </p:cNvPr>
          <p:cNvSpPr txBox="1"/>
          <p:nvPr/>
        </p:nvSpPr>
        <p:spPr>
          <a:xfrm>
            <a:off x="689317" y="6440556"/>
            <a:ext cx="29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FONTE: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D.LGS 219 DEL 2006</a:t>
            </a:r>
            <a:r>
              <a:rPr lang="it-IT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B0B3D5F-5D0C-9456-6115-BE09888D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42" y="199710"/>
            <a:ext cx="64074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978D2F-B104-A242-053A-FD231B03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2955234"/>
            <a:ext cx="10651435" cy="348532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Art. 123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Concessione o promessa di vantaggi pecuniari o in natura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</a:rPr>
              <a:t>Nel quadro dell’attività di Informazione e presentazione dei medicinali svolta presso medici o farmacisti </a:t>
            </a:r>
            <a:r>
              <a:rPr lang="it-IT" sz="2200" b="1" dirty="0">
                <a:solidFill>
                  <a:schemeClr val="bg1"/>
                </a:solidFill>
              </a:rPr>
              <a:t>è vietato </a:t>
            </a:r>
            <a:r>
              <a:rPr lang="it-IT" sz="2200" dirty="0">
                <a:solidFill>
                  <a:schemeClr val="bg1"/>
                </a:solidFill>
              </a:rPr>
              <a:t>concedere, offrire o promettere premi, vantaggi pecuniari o in natura, </a:t>
            </a:r>
            <a:r>
              <a:rPr lang="it-IT" sz="2200" b="1" dirty="0">
                <a:solidFill>
                  <a:schemeClr val="bg1"/>
                </a:solidFill>
              </a:rPr>
              <a:t>salvo che siano di valore trascurabile</a:t>
            </a:r>
            <a:r>
              <a:rPr lang="it-IT" sz="2200" dirty="0">
                <a:solidFill>
                  <a:schemeClr val="bg1"/>
                </a:solidFill>
              </a:rPr>
              <a:t> e siano comunque collegabili all’attività espletata dal medico e dal farmacista.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</a:rPr>
              <a:t>Successiva precisazione Farmindustria:</a:t>
            </a:r>
            <a:r>
              <a:rPr lang="it-IT" sz="2200" dirty="0"/>
              <a:t> </a:t>
            </a:r>
            <a:r>
              <a:rPr lang="it-IT" sz="2200" u="sng" dirty="0">
                <a:solidFill>
                  <a:srgbClr val="FFFF00"/>
                </a:solidFill>
              </a:rPr>
              <a:t>omaggi di valore non eccedente 25 euro per anno per medico e sempre autorizzati da AIFA, così come avviene per tutto il materiale promozionale</a:t>
            </a:r>
            <a:endParaRPr lang="it-IT" sz="2200" dirty="0">
              <a:solidFill>
                <a:srgbClr val="FFFF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82554E-2287-32D9-8488-7D1867E0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42" y="199710"/>
            <a:ext cx="6407451" cy="85961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6F85FC2-5A1A-61A6-D6D1-32132C7126EE}"/>
              </a:ext>
            </a:extLst>
          </p:cNvPr>
          <p:cNvSpPr/>
          <p:nvPr/>
        </p:nvSpPr>
        <p:spPr>
          <a:xfrm>
            <a:off x="702365" y="927658"/>
            <a:ext cx="10651435" cy="17814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b="1" dirty="0">
                <a:solidFill>
                  <a:schemeClr val="bg1"/>
                </a:solidFill>
              </a:rPr>
              <a:t>Il Decreto Legislativo 219 </a:t>
            </a:r>
            <a:r>
              <a:rPr lang="it-IT" sz="2200" dirty="0">
                <a:solidFill>
                  <a:schemeClr val="bg1"/>
                </a:solidFill>
              </a:rPr>
              <a:t>regola anche diversi altri aspetti: la concessione o la promessa di </a:t>
            </a:r>
            <a:r>
              <a:rPr lang="it-IT" sz="2200" b="1" dirty="0">
                <a:solidFill>
                  <a:schemeClr val="bg1"/>
                </a:solidFill>
              </a:rPr>
              <a:t>premi e omaggi</a:t>
            </a:r>
            <a:r>
              <a:rPr lang="it-IT" sz="2200" dirty="0">
                <a:solidFill>
                  <a:schemeClr val="bg1"/>
                </a:solidFill>
              </a:rPr>
              <a:t> al personale sanitario, la partecipazione a </a:t>
            </a:r>
            <a:r>
              <a:rPr lang="it-IT" sz="2200" b="1" dirty="0">
                <a:solidFill>
                  <a:schemeClr val="bg1"/>
                </a:solidFill>
              </a:rPr>
              <a:t>Convegni e Congressi</a:t>
            </a:r>
            <a:r>
              <a:rPr lang="it-IT" sz="2200" dirty="0">
                <a:solidFill>
                  <a:schemeClr val="bg1"/>
                </a:solidFill>
              </a:rPr>
              <a:t> e altri eventi riguardanti i medicinali, la cessione di </a:t>
            </a:r>
            <a:r>
              <a:rPr lang="it-IT" sz="2200" b="1" dirty="0">
                <a:solidFill>
                  <a:schemeClr val="bg1"/>
                </a:solidFill>
              </a:rPr>
              <a:t>campioni gratuiti</a:t>
            </a:r>
            <a:r>
              <a:rPr lang="it-IT" sz="2200" dirty="0">
                <a:solidFill>
                  <a:schemeClr val="bg1"/>
                </a:solidFill>
              </a:rPr>
              <a:t>, il compito di </a:t>
            </a:r>
            <a:r>
              <a:rPr lang="it-IT" sz="2200" b="1" dirty="0">
                <a:solidFill>
                  <a:schemeClr val="bg1"/>
                </a:solidFill>
              </a:rPr>
              <a:t>Farmacovigilanza</a:t>
            </a:r>
            <a:r>
              <a:rPr lang="it-IT" sz="2200" dirty="0">
                <a:solidFill>
                  <a:schemeClr val="bg1"/>
                </a:solidFill>
              </a:rPr>
              <a:t> degli ISF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CB104A-B273-541E-8BF8-9F8A1E946D90}"/>
              </a:ext>
            </a:extLst>
          </p:cNvPr>
          <p:cNvSpPr txBox="1"/>
          <p:nvPr/>
        </p:nvSpPr>
        <p:spPr>
          <a:xfrm>
            <a:off x="689317" y="6440556"/>
            <a:ext cx="29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FONTE: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D.LGS 219 DEL 2006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77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978D2F-B104-A242-053A-FD231B03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30"/>
            <a:ext cx="10515600" cy="478403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Art. 124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  </a:t>
            </a:r>
            <a:r>
              <a:rPr lang="it-IT" sz="2400" b="1" dirty="0">
                <a:solidFill>
                  <a:schemeClr val="bg1"/>
                </a:solidFill>
              </a:rPr>
              <a:t>Convegni o Congressi o altri incontri riguardanti i medicinali</a:t>
            </a:r>
          </a:p>
          <a:p>
            <a:r>
              <a:rPr lang="it-IT" sz="2200" b="1" dirty="0">
                <a:solidFill>
                  <a:schemeClr val="bg1"/>
                </a:solidFill>
              </a:rPr>
              <a:t>Ogni impresa farmaceutica </a:t>
            </a:r>
            <a:r>
              <a:rPr lang="it-IT" sz="2200" dirty="0">
                <a:solidFill>
                  <a:schemeClr val="bg1"/>
                </a:solidFill>
              </a:rPr>
              <a:t>in possesso delle autorizzazioni AIC che organizza o contribuisce a realizzare… un congresso, un convegno o una riunione su tematiche comunque </a:t>
            </a:r>
            <a:r>
              <a:rPr lang="it-IT" sz="2200" b="1" dirty="0">
                <a:solidFill>
                  <a:schemeClr val="bg1"/>
                </a:solidFill>
              </a:rPr>
              <a:t>attinenti l’impiego di medicinali </a:t>
            </a:r>
            <a:r>
              <a:rPr lang="it-IT" sz="2200" dirty="0">
                <a:solidFill>
                  <a:schemeClr val="bg1"/>
                </a:solidFill>
              </a:rPr>
              <a:t>dalla stessa impresa </a:t>
            </a:r>
            <a:r>
              <a:rPr lang="it-IT" sz="2200" b="1" dirty="0">
                <a:solidFill>
                  <a:schemeClr val="bg1"/>
                </a:solidFill>
              </a:rPr>
              <a:t>deve trasmettere </a:t>
            </a:r>
            <a:r>
              <a:rPr lang="it-IT" sz="2200" dirty="0">
                <a:solidFill>
                  <a:schemeClr val="bg1"/>
                </a:solidFill>
              </a:rPr>
              <a:t>al competente ufficio AIFA, </a:t>
            </a:r>
            <a:r>
              <a:rPr lang="it-IT" sz="2200" b="1" dirty="0">
                <a:solidFill>
                  <a:schemeClr val="bg1"/>
                </a:solidFill>
              </a:rPr>
              <a:t>almeno 60 giorni prima </a:t>
            </a:r>
            <a:r>
              <a:rPr lang="it-IT" sz="2200" dirty="0">
                <a:solidFill>
                  <a:schemeClr val="bg1"/>
                </a:solidFill>
              </a:rPr>
              <a:t>della data dell’inizio del congresso una comunicazione…</a:t>
            </a:r>
          </a:p>
          <a:p>
            <a:pPr marL="0" indent="0">
              <a:buNone/>
            </a:pPr>
            <a:endParaRPr lang="it-IT" sz="2200" dirty="0">
              <a:solidFill>
                <a:schemeClr val="bg1"/>
              </a:solidFill>
            </a:endParaRPr>
          </a:p>
          <a:p>
            <a:r>
              <a:rPr lang="it-IT" sz="2200" b="1" dirty="0">
                <a:solidFill>
                  <a:schemeClr val="bg1"/>
                </a:solidFill>
              </a:rPr>
              <a:t>Eventuali oneri per spese di viaggio o per ospitalità </a:t>
            </a:r>
            <a:r>
              <a:rPr lang="it-IT" sz="2200" dirty="0">
                <a:solidFill>
                  <a:schemeClr val="bg1"/>
                </a:solidFill>
              </a:rPr>
              <a:t>devono essere limitati agli operatori del settore qualificati e non possono essere estesi ad eventuali accompagnatori. L’ospitalità non può inoltre eccedere le 12 ore precedenti e successive lo svolgimento dell’evento, né presentare caratteristiche prevalenti sulle finalità…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82554E-2287-32D9-8488-7D1867E0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42" y="199710"/>
            <a:ext cx="6407451" cy="8596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44BD81-AB6C-E9FF-F552-17643AA8AF2A}"/>
              </a:ext>
            </a:extLst>
          </p:cNvPr>
          <p:cNvSpPr txBox="1"/>
          <p:nvPr/>
        </p:nvSpPr>
        <p:spPr>
          <a:xfrm>
            <a:off x="689317" y="6440556"/>
            <a:ext cx="29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FONTE: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D.LGS 219 DEL 2006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87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978D2F-B104-A242-053A-FD231B03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9321"/>
            <a:ext cx="10515600" cy="5195705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Art. 125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   Campioni gratuiti</a:t>
            </a:r>
          </a:p>
          <a:p>
            <a:r>
              <a:rPr lang="it-IT" sz="2200" dirty="0">
                <a:solidFill>
                  <a:schemeClr val="bg1"/>
                </a:solidFill>
              </a:rPr>
              <a:t>I campioni gratuiti di un medicinale per uso umano </a:t>
            </a:r>
            <a:r>
              <a:rPr lang="it-IT" sz="2200" b="1" dirty="0">
                <a:solidFill>
                  <a:schemeClr val="bg1"/>
                </a:solidFill>
              </a:rPr>
              <a:t>possono essere rimessi solo ai medici autorizzati a prescriverlo</a:t>
            </a:r>
            <a:r>
              <a:rPr lang="it-IT" sz="2200" dirty="0">
                <a:solidFill>
                  <a:schemeClr val="bg1"/>
                </a:solidFill>
              </a:rPr>
              <a:t> e devono essere consegnati </a:t>
            </a:r>
            <a:r>
              <a:rPr lang="it-IT" sz="2200" b="1" dirty="0">
                <a:solidFill>
                  <a:schemeClr val="bg1"/>
                </a:solidFill>
              </a:rPr>
              <a:t>soltanto per il tramite di Informatori Scientifici</a:t>
            </a:r>
            <a:r>
              <a:rPr lang="it-IT" sz="2200" dirty="0">
                <a:solidFill>
                  <a:schemeClr val="bg1"/>
                </a:solidFill>
              </a:rPr>
              <a:t>. I medici devono assicurare la conservazione </a:t>
            </a:r>
            <a:r>
              <a:rPr lang="it-IT" sz="2200" b="1" dirty="0">
                <a:solidFill>
                  <a:schemeClr val="bg1"/>
                </a:solidFill>
              </a:rPr>
              <a:t>secondo istruzioni indicate sulla confezione o sul foglio illustrativo.</a:t>
            </a:r>
          </a:p>
          <a:p>
            <a:pPr marL="0" indent="0">
              <a:buNone/>
            </a:pPr>
            <a:endParaRPr lang="it-IT" sz="2200" b="1" dirty="0">
              <a:solidFill>
                <a:schemeClr val="bg1"/>
              </a:solidFill>
            </a:endParaRPr>
          </a:p>
          <a:p>
            <a:r>
              <a:rPr lang="it-IT" sz="2200" dirty="0">
                <a:solidFill>
                  <a:schemeClr val="bg1"/>
                </a:solidFill>
              </a:rPr>
              <a:t>Gli Informatori Scientifici possono consegnare </a:t>
            </a:r>
            <a:r>
              <a:rPr lang="it-IT" sz="2200" b="1" dirty="0">
                <a:solidFill>
                  <a:schemeClr val="bg1"/>
                </a:solidFill>
              </a:rPr>
              <a:t>a ciascun sanitario 2 campioni a visita </a:t>
            </a:r>
            <a:r>
              <a:rPr lang="it-IT" sz="2200" dirty="0">
                <a:solidFill>
                  <a:schemeClr val="bg1"/>
                </a:solidFill>
              </a:rPr>
              <a:t>per ogni dosaggio o forma farmaceutica di un medicinale </a:t>
            </a:r>
            <a:r>
              <a:rPr lang="it-IT" sz="2200" b="1" dirty="0">
                <a:solidFill>
                  <a:schemeClr val="bg1"/>
                </a:solidFill>
              </a:rPr>
              <a:t>esclusivamente nei 18 mesi </a:t>
            </a:r>
            <a:r>
              <a:rPr lang="it-IT" sz="2200" dirty="0">
                <a:solidFill>
                  <a:schemeClr val="bg1"/>
                </a:solidFill>
              </a:rPr>
              <a:t>successivi alla data di prima commercializzazione del prodotto ed entro il limite massimo di </a:t>
            </a:r>
            <a:r>
              <a:rPr lang="it-IT" sz="2200" b="1" dirty="0">
                <a:solidFill>
                  <a:schemeClr val="bg1"/>
                </a:solidFill>
              </a:rPr>
              <a:t>8 campioni annui per ogni dosaggio o forma</a:t>
            </a:r>
            <a:r>
              <a:rPr lang="it-IT" sz="2200" dirty="0">
                <a:solidFill>
                  <a:schemeClr val="bg1"/>
                </a:solidFill>
              </a:rPr>
              <a:t>.</a:t>
            </a:r>
          </a:p>
          <a:p>
            <a:endParaRPr lang="it-IT" sz="2200" dirty="0">
              <a:solidFill>
                <a:schemeClr val="bg1"/>
              </a:solidFill>
            </a:endParaRPr>
          </a:p>
          <a:p>
            <a:r>
              <a:rPr lang="it-IT" sz="2200" dirty="0">
                <a:solidFill>
                  <a:schemeClr val="bg1"/>
                </a:solidFill>
              </a:rPr>
              <a:t>Gli Informatori Scientifici possono consegnare al medico </a:t>
            </a:r>
            <a:r>
              <a:rPr lang="it-IT" sz="2200" b="1" dirty="0">
                <a:solidFill>
                  <a:schemeClr val="bg1"/>
                </a:solidFill>
              </a:rPr>
              <a:t>non più di 4 campioni a visita, entro il limite massimo di 10 campioni annui, scelti nell’ambito del listino aziendale dei medicinali in commercio da più di 18 mesi.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82554E-2287-32D9-8488-7D1867E0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42" y="199710"/>
            <a:ext cx="6407451" cy="8596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7FDDEC-694D-18A8-3140-5D7B3369CF06}"/>
              </a:ext>
            </a:extLst>
          </p:cNvPr>
          <p:cNvSpPr txBox="1"/>
          <p:nvPr/>
        </p:nvSpPr>
        <p:spPr>
          <a:xfrm>
            <a:off x="689317" y="6440556"/>
            <a:ext cx="29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FONTE: 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D.LGS 219 DEL 2006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65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FF635-89CC-2EA6-6DE6-05599C64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8"/>
            <a:ext cx="10515600" cy="960092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FARMACOVIGILANZA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FD07DB-084C-EC28-FB57-013B7637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5"/>
            <a:ext cx="10515600" cy="1113182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CODICE DEONTOLOGICO MEDICO – Titolo II Art. 13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bg1"/>
                </a:solidFill>
              </a:rPr>
              <a:t>Il medico segnala tempestivamente all’Autorità competente le reazioni avverse o sospette da farmaci e gli eventuali effetti sfavorevoli o sospetti derivanti dall’utilizzo di presidi biomedicali.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B86BDC-A3C3-6247-F651-CA9B8B881566}"/>
              </a:ext>
            </a:extLst>
          </p:cNvPr>
          <p:cNvSpPr txBox="1"/>
          <p:nvPr/>
        </p:nvSpPr>
        <p:spPr>
          <a:xfrm>
            <a:off x="838199" y="2544421"/>
            <a:ext cx="10515599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bg1"/>
                </a:solidFill>
              </a:rPr>
              <a:t>D.Lgs</a:t>
            </a:r>
            <a:r>
              <a:rPr lang="it-IT" sz="2400" dirty="0">
                <a:solidFill>
                  <a:schemeClr val="bg1"/>
                </a:solidFill>
              </a:rPr>
              <a:t> 219 del 2006   -  Art. 130</a:t>
            </a:r>
          </a:p>
          <a:p>
            <a:r>
              <a:rPr lang="it-IT" dirty="0">
                <a:solidFill>
                  <a:schemeClr val="bg1"/>
                </a:solidFill>
              </a:rPr>
              <a:t>Le Regioni singolarmente o d’intesa tra di loro collaborano con AIFA nell’attività di Farmacovigilanza e </a:t>
            </a:r>
          </a:p>
          <a:p>
            <a:r>
              <a:rPr lang="it-IT" dirty="0">
                <a:solidFill>
                  <a:schemeClr val="bg1"/>
                </a:solidFill>
              </a:rPr>
              <a:t>provvedono nell’ambito delle loro competenze alla diffusione delle informazioni al personale sanitario ed alla formazione degli operatori nel campo della farmacovigilanza avvalendosi anche di appositi centri di farmacovigilanza.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707A44-1725-3931-3846-CBCFF5E06991}"/>
              </a:ext>
            </a:extLst>
          </p:cNvPr>
          <p:cNvSpPr txBox="1"/>
          <p:nvPr/>
        </p:nvSpPr>
        <p:spPr>
          <a:xfrm>
            <a:off x="838199" y="4744279"/>
            <a:ext cx="10515598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DM 30 APRILE 2015</a:t>
            </a:r>
          </a:p>
          <a:p>
            <a:r>
              <a:rPr lang="it-IT" dirty="0">
                <a:solidFill>
                  <a:schemeClr val="bg1"/>
                </a:solidFill>
              </a:rPr>
              <a:t>Il segnalatore è adesso tenuto a trasmettere la scheda entro 2 giorni, ridotti a 36 ore nel caso di farmaci di origine biologica,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al responsabile della farmacovigilanza della struttura sanitaria di competenza (ASL, Azienda Ospedaliera, IRCCS) il quale, entro 7 giorni dal ricevimento della scheda, deve immetterla nel RNF. Al fine di incoraggiare i pazienti/cittadini e gli operatori sanitari alla segnalazione il Decreto prevede che questa possa avvenire direttamente tramite il Portale web di AIFA.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1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A09611-31AF-E4C1-565A-C7C9BE1B847C}"/>
              </a:ext>
            </a:extLst>
          </p:cNvPr>
          <p:cNvSpPr/>
          <p:nvPr/>
        </p:nvSpPr>
        <p:spPr>
          <a:xfrm>
            <a:off x="0" y="0"/>
            <a:ext cx="862716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B663A8C-F97A-33D9-9E89-A1D898A5B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-28005"/>
            <a:ext cx="5406887" cy="75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A3471-9896-1FD0-9A6C-142A80CE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6" y="86833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tx2"/>
                </a:solidFill>
              </a:rPr>
              <a:t>L’ORGANIZZAZIONE PROFESSIONALE DEGLI INFORMATORI SCIENTIFICI DEL FARMACO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1EE152-BDA1-889B-1A96-D5C763FCDE21}"/>
              </a:ext>
            </a:extLst>
          </p:cNvPr>
          <p:cNvSpPr txBox="1"/>
          <p:nvPr/>
        </p:nvSpPr>
        <p:spPr>
          <a:xfrm>
            <a:off x="662608" y="1272218"/>
            <a:ext cx="10691191" cy="550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200" b="1" dirty="0"/>
              <a:t>L’Albo</a:t>
            </a:r>
            <a:r>
              <a:rPr lang="it-IT" sz="2200" dirty="0"/>
              <a:t> indica il registro pubblico comprensivo dei nominativi di coloro che sono abilitati </a:t>
            </a:r>
          </a:p>
          <a:p>
            <a:r>
              <a:rPr lang="it-IT" sz="2200" dirty="0"/>
              <a:t>all’esercizio di una professione. </a:t>
            </a:r>
            <a:r>
              <a:rPr lang="it-IT" sz="2200" b="1" dirty="0"/>
              <a:t>In Italia ci sono 27 Albi professionali che rappresentano </a:t>
            </a:r>
          </a:p>
          <a:p>
            <a:r>
              <a:rPr lang="it-IT" sz="2200" b="1" dirty="0"/>
              <a:t>due milioni e trecentomila iscritti.</a:t>
            </a:r>
          </a:p>
          <a:p>
            <a:endParaRPr lang="it-IT" sz="2200" dirty="0"/>
          </a:p>
          <a:p>
            <a:r>
              <a:rPr lang="it-IT" sz="2200" b="1" dirty="0"/>
              <a:t>Gli Ordini professionali </a:t>
            </a:r>
            <a:r>
              <a:rPr lang="it-IT" sz="2200" dirty="0"/>
              <a:t>hanno il compito di revisionare gli Albi, ma anche tutelare, </a:t>
            </a:r>
          </a:p>
          <a:p>
            <a:r>
              <a:rPr lang="it-IT" sz="2200" dirty="0"/>
              <a:t>facendone segnalazione alla Magistratura, gli abusi delle funzioni di una professione.</a:t>
            </a:r>
          </a:p>
          <a:p>
            <a:endParaRPr lang="it-IT" sz="2200" dirty="0"/>
          </a:p>
          <a:p>
            <a:r>
              <a:rPr lang="it-IT" sz="2200" u="sng" dirty="0"/>
              <a:t>L’appartenenza all’Albo sarebbe auspicabile per quelle professioni che sono a diretto </a:t>
            </a:r>
          </a:p>
          <a:p>
            <a:r>
              <a:rPr lang="it-IT" sz="2200" u="sng" dirty="0"/>
              <a:t>contatto con la sicurezza e la salute del cittadino.</a:t>
            </a:r>
          </a:p>
          <a:p>
            <a:endParaRPr lang="it-IT" sz="2200" dirty="0"/>
          </a:p>
          <a:p>
            <a:r>
              <a:rPr lang="it-IT" sz="2200" b="1" dirty="0"/>
              <a:t>Le professioni non regolamentate</a:t>
            </a:r>
            <a:r>
              <a:rPr lang="it-IT" sz="2200" dirty="0"/>
              <a:t>, invece sono quelle non organizzate in Ordini come</a:t>
            </a:r>
          </a:p>
          <a:p>
            <a:r>
              <a:rPr lang="it-IT" sz="2200" dirty="0"/>
              <a:t>il caso degli Informatori Scientifici del farmaco.</a:t>
            </a:r>
          </a:p>
          <a:p>
            <a:endParaRPr lang="it-IT" sz="2200" dirty="0"/>
          </a:p>
          <a:p>
            <a:r>
              <a:rPr lang="it-IT" sz="2200" dirty="0"/>
              <a:t>Secondo la Legge n. 4 del 14.01.2013, coloro che esercitano professioni non regolamentate</a:t>
            </a:r>
          </a:p>
          <a:p>
            <a:r>
              <a:rPr lang="it-IT" sz="2200" b="1" u="sng" dirty="0"/>
              <a:t>hanno il diritto di costituire associazioni</a:t>
            </a:r>
            <a:r>
              <a:rPr lang="it-IT" sz="2200" dirty="0"/>
              <a:t>, senza l’obbligo di iscrizione ad un Albo.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90432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3EC2A0-5CEB-5F54-DC72-29AF70EE6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615" y="1647620"/>
            <a:ext cx="6858594" cy="132904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65AC883-1C07-FDE4-AF82-C4D7854F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3" y="113337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tx2"/>
                </a:solidFill>
              </a:rPr>
              <a:t>L’ORGANIZZAZIONE PROFESSIONALE DEGLI INFORMATORI SCIENTIFICI DEL FARMACO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046E8B-D2EE-F7BC-7A49-54E289E20781}"/>
              </a:ext>
            </a:extLst>
          </p:cNvPr>
          <p:cNvSpPr txBox="1"/>
          <p:nvPr/>
        </p:nvSpPr>
        <p:spPr>
          <a:xfrm>
            <a:off x="519859" y="3429000"/>
            <a:ext cx="11010711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FEDAIISF  è  la Federazione Nazionale  </a:t>
            </a:r>
            <a:r>
              <a:rPr lang="it-IT" sz="2400" dirty="0"/>
              <a:t>che raggruppa  tutte  le principali </a:t>
            </a:r>
          </a:p>
          <a:p>
            <a:r>
              <a:rPr lang="it-IT" sz="2400" dirty="0"/>
              <a:t>Associazioni degli Informatori Scientifici del Farmaco.</a:t>
            </a:r>
          </a:p>
          <a:p>
            <a:endParaRPr lang="it-IT" sz="2400" dirty="0"/>
          </a:p>
          <a:p>
            <a:r>
              <a:rPr lang="it-IT" sz="2400" b="1" dirty="0"/>
              <a:t>AIISF</a:t>
            </a:r>
            <a:r>
              <a:rPr lang="it-IT" sz="2400" dirty="0"/>
              <a:t> è  la più numerosa e conta circa 4800 associati.</a:t>
            </a:r>
          </a:p>
          <a:p>
            <a:endParaRPr lang="it-IT" sz="2400" dirty="0"/>
          </a:p>
          <a:p>
            <a:r>
              <a:rPr lang="it-IT" sz="2400" dirty="0"/>
              <a:t>Il portale </a:t>
            </a:r>
            <a:r>
              <a:rPr lang="it-IT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www.fedaiisf.it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rappresenta il secondo canale informativo del settore </a:t>
            </a:r>
          </a:p>
          <a:p>
            <a:r>
              <a:rPr lang="it-IT" sz="2400" dirty="0"/>
              <a:t>sanitario e il più consultato dopo il sito di AIFA con circa 30 mila accessi al mese</a:t>
            </a:r>
          </a:p>
          <a:p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00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B797BEC-6EFB-19E6-4FC7-9BD4F5BA5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8" y="128397"/>
            <a:ext cx="4782337" cy="928235"/>
          </a:xfr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4B53439-F905-86D5-7879-C457C9CE44DA}"/>
              </a:ext>
            </a:extLst>
          </p:cNvPr>
          <p:cNvSpPr txBox="1">
            <a:spLocks/>
          </p:cNvSpPr>
          <p:nvPr/>
        </p:nvSpPr>
        <p:spPr>
          <a:xfrm>
            <a:off x="695736" y="1291848"/>
            <a:ext cx="10820400" cy="5327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Promuovere la coesione della categoria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degli informatori scientifici del farmaco e del Parafarmaco per consentire una visione univoca ed omogenea della loro professione e motiva e difende i principi dettati dal Codice Deontologico. Indirizza e coordina l’attività delle Associazioni e/o dei Coordinamenti aderenti, al fine del conseguimento degli scopi associativi federali.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Promuovere la formazione culturale e professionale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degli informatori scientifici del farmaco e del parafarmaco.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Stipulare protocolli di intesa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associazioni di categoria, sindacati e strutture socio – sanitarie, nell’ottica di risolvere le problematiche di tipo professionale.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Aggiornare la categoria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tutte le novità nell’ambito legislativo, sindacale, sanitario, per svolgere in modo compiuto e consapevole la propria professione.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Confrontarsi con le Istituzioni nazionali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affinché l’informazione sia finalizzata all’interesse della collettività e alla completa affermazione del ruolo dell’Informatore Scientifico. All’uopo tutela e rappresenta gli Informatori Scientifici del Farmaco nell’interesse degli iscritti e dei cittadini fruitori delle competenze che l’appartenenza a un’Associazione Professionale di per sé certifica.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Collaborare con le Autorità e gli organismi competenti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locali, nazionali ed internazionali, concorrendo allo studio ed alla attuazione dei provvedimenti riguardanti l’attività di informazione scientifica del farmaco e sostenendo tutte quelle iniziative di carattere culturale che concorrano a rafforzare la professionalità della categoria.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Confrontarsi con le parti politiche e sociali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la più corretta definizione e per la più completa affermazione del ruolo dell’informatore scientifico del farmaco.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D9EF94-8498-50F0-4132-6358B16AAA2C}"/>
              </a:ext>
            </a:extLst>
          </p:cNvPr>
          <p:cNvSpPr txBox="1"/>
          <p:nvPr/>
        </p:nvSpPr>
        <p:spPr>
          <a:xfrm>
            <a:off x="5963487" y="344559"/>
            <a:ext cx="1787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-  STATUTO</a:t>
            </a:r>
          </a:p>
        </p:txBody>
      </p:sp>
    </p:spTree>
    <p:extLst>
      <p:ext uri="{BB962C8B-B14F-4D97-AF65-F5344CB8AC3E}">
        <p14:creationId xmlns:p14="http://schemas.microsoft.com/office/powerpoint/2010/main" val="297837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76A02B2-8236-B977-5908-4980E96F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12" y="365125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LA FIGURA DELL’INFORMATORE SCIENTIFICO DEL FARMACO  NELL’AMBULATORIO DEL MEDICO DI MEDICINA GENERALE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D3A3855-2654-EAFC-0540-BBBE0A7F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2303"/>
            <a:ext cx="10515600" cy="3276462"/>
          </a:xfr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Le norme di legge sulla Informazione Scientifica in Italia</a:t>
            </a:r>
          </a:p>
          <a:p>
            <a:r>
              <a:rPr lang="it-IT" dirty="0">
                <a:solidFill>
                  <a:schemeClr val="tx2"/>
                </a:solidFill>
              </a:rPr>
              <a:t>Come sono organizzati gli Informatori Scientifici</a:t>
            </a:r>
          </a:p>
          <a:p>
            <a:r>
              <a:rPr lang="it-IT" dirty="0">
                <a:solidFill>
                  <a:schemeClr val="tx2"/>
                </a:solidFill>
              </a:rPr>
              <a:t>L’Informazione Scientifica in Regione Emilia Romagna</a:t>
            </a:r>
          </a:p>
          <a:p>
            <a:r>
              <a:rPr lang="it-IT" dirty="0">
                <a:solidFill>
                  <a:schemeClr val="tx2"/>
                </a:solidFill>
              </a:rPr>
              <a:t>Attività intraprese e future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0388D9-BC69-018C-818A-37BDA5069BE0}"/>
              </a:ext>
            </a:extLst>
          </p:cNvPr>
          <p:cNvSpPr txBox="1"/>
          <p:nvPr/>
        </p:nvSpPr>
        <p:spPr>
          <a:xfrm>
            <a:off x="838200" y="2027583"/>
            <a:ext cx="343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DI COSA PARLEREMO: </a:t>
            </a:r>
          </a:p>
        </p:txBody>
      </p:sp>
    </p:spTree>
    <p:extLst>
      <p:ext uri="{BB962C8B-B14F-4D97-AF65-F5344CB8AC3E}">
        <p14:creationId xmlns:p14="http://schemas.microsoft.com/office/powerpoint/2010/main" val="328086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D4022E0-5AE6-400B-48C2-86AE4AAE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28"/>
            <a:ext cx="10515600" cy="52869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/>
              <a:t>L’ISF rispetta ed osserva le leggi, i regolamenti e le indicazioni emanate dalle pubbliche istituzioni in materia di sostanze medicinali e più in particolare per quanto attiene all’informazione scientifica sulle medesime</a:t>
            </a:r>
          </a:p>
          <a:p>
            <a:r>
              <a:rPr lang="it-IT" dirty="0"/>
              <a:t>L’ISF rifiuta e contrasta tutte quelle forme di attività che non ottemperino alle leggi vigenti, in particolare quelle tendenti alle prescrizioni a fine di lucro</a:t>
            </a:r>
          </a:p>
          <a:p>
            <a:r>
              <a:rPr lang="it-IT" dirty="0"/>
              <a:t>L’ISF deve fare si che le modalità, la frequenza e l’orario delle visite al medico, sia negli ambienti privati che in qualsiasi altro luogo di cura, si realizzino in ottemperanza alle disposizioni e alle regolamentazioni ivi vigenti</a:t>
            </a:r>
          </a:p>
          <a:p>
            <a:r>
              <a:rPr lang="it-IT" dirty="0"/>
              <a:t>L’ISF assicura che i contenuti della informazione, anche solo verbale, siano sempre documentati e documentabili, astenendosi da affermazioni esagerate e da asserzioni iperboliche</a:t>
            </a:r>
          </a:p>
          <a:p>
            <a:pPr marL="0" indent="0">
              <a:buNone/>
            </a:pPr>
            <a:r>
              <a:rPr lang="it-IT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www.fedaiisf.it/codicedeontoologico/</a:t>
            </a:r>
            <a:r>
              <a:rPr lang="it-IT" b="1" dirty="0"/>
              <a:t>  </a:t>
            </a:r>
          </a:p>
        </p:txBody>
      </p:sp>
      <p:pic>
        <p:nvPicPr>
          <p:cNvPr id="5" name="Segnaposto contenuto 6">
            <a:extLst>
              <a:ext uri="{FF2B5EF4-FFF2-40B4-BE49-F238E27FC236}">
                <a16:creationId xmlns:a16="http://schemas.microsoft.com/office/drawing/2014/main" id="{0EF79BFD-2414-0F99-16A4-8EA15D77A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8" y="309417"/>
            <a:ext cx="4358268" cy="845925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929623-B869-BACC-E28C-B3386D9A82B1}"/>
              </a:ext>
            </a:extLst>
          </p:cNvPr>
          <p:cNvSpPr txBox="1"/>
          <p:nvPr/>
        </p:nvSpPr>
        <p:spPr>
          <a:xfrm>
            <a:off x="5565920" y="490335"/>
            <a:ext cx="5653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- ESTRATTO  CODICE  DEONTOLOGICO</a:t>
            </a:r>
          </a:p>
        </p:txBody>
      </p:sp>
    </p:spTree>
    <p:extLst>
      <p:ext uri="{BB962C8B-B14F-4D97-AF65-F5344CB8AC3E}">
        <p14:creationId xmlns:p14="http://schemas.microsoft.com/office/powerpoint/2010/main" val="158059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5AD83-673B-511D-ABDA-EF2869EF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CODICE DEONTOLOGICO  FNOMCEO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DD4610-0751-1EC0-9532-F462738B4977}"/>
              </a:ext>
            </a:extLst>
          </p:cNvPr>
          <p:cNvSpPr txBox="1"/>
          <p:nvPr/>
        </p:nvSpPr>
        <p:spPr>
          <a:xfrm>
            <a:off x="1073428" y="1510748"/>
            <a:ext cx="9233169" cy="2308324"/>
          </a:xfrm>
          <a:prstGeom prst="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L’esercizio professionale del medico è fondato sui principi di libertà, indipendenza autonomia</a:t>
            </a:r>
          </a:p>
          <a:p>
            <a:r>
              <a:rPr lang="it-IT" dirty="0"/>
              <a:t> e responsabilità… </a:t>
            </a:r>
            <a:r>
              <a:rPr lang="it-IT" u="sng" dirty="0"/>
              <a:t>senza sottostare a interessi, imposizioni o condizionamenti di qualsiasi natura</a:t>
            </a:r>
            <a:r>
              <a:rPr lang="it-IT" dirty="0"/>
              <a:t>.</a:t>
            </a:r>
          </a:p>
          <a:p>
            <a:r>
              <a:rPr lang="it-IT" dirty="0"/>
              <a:t>La prescrizione  deve fondarsi sulle evidenze scientifiche disponibili, sull’uso ottimale delle</a:t>
            </a:r>
          </a:p>
          <a:p>
            <a:r>
              <a:rPr lang="it-IT" dirty="0"/>
              <a:t>risorse e sul rispetto dei principi di efficacia clinica, sicurezza e appropriatezza. (Art. 4) </a:t>
            </a:r>
          </a:p>
          <a:p>
            <a:endParaRPr lang="it-IT" dirty="0"/>
          </a:p>
          <a:p>
            <a:r>
              <a:rPr lang="it-IT" u="sng" dirty="0"/>
              <a:t>Il Medico è tenuto ad una adeguata conoscenza</a:t>
            </a:r>
            <a:r>
              <a:rPr lang="it-IT" dirty="0"/>
              <a:t> della natura e degli effetti dei farmaci prescritti,</a:t>
            </a:r>
          </a:p>
          <a:p>
            <a:r>
              <a:rPr lang="it-IT" dirty="0"/>
              <a:t>delle loro indicazioni, controindicazioni, interazioni e reazioni individuali prevedibili e delle</a:t>
            </a:r>
          </a:p>
          <a:p>
            <a:r>
              <a:rPr lang="it-IT" dirty="0"/>
              <a:t>Modalità d’impiego appropriato, efficace e sicuro dei mezzi diagnostico-terapeutici. (Art. 13)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7531A4-470D-C5D7-1613-B005744F5943}"/>
              </a:ext>
            </a:extLst>
          </p:cNvPr>
          <p:cNvSpPr txBox="1"/>
          <p:nvPr/>
        </p:nvSpPr>
        <p:spPr>
          <a:xfrm>
            <a:off x="1166191" y="4558748"/>
            <a:ext cx="9100649" cy="14773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Il medico evita qualsiasi condizione di </a:t>
            </a:r>
            <a:r>
              <a:rPr lang="it-IT" u="sng" dirty="0"/>
              <a:t>conflitto di interessi</a:t>
            </a:r>
            <a:r>
              <a:rPr lang="it-IT" dirty="0"/>
              <a:t> nella quale il comportamento </a:t>
            </a:r>
          </a:p>
          <a:p>
            <a:r>
              <a:rPr lang="it-IT" dirty="0"/>
              <a:t>professionale risulti subordinato a indebiti vantaggi economici o di altra natura. (Art. 30)</a:t>
            </a:r>
          </a:p>
          <a:p>
            <a:endParaRPr lang="it-IT" dirty="0"/>
          </a:p>
          <a:p>
            <a:r>
              <a:rPr lang="it-IT" dirty="0"/>
              <a:t>Al medico è vietata ogni forma di prescrizione concordata che possa procurare o procuri</a:t>
            </a:r>
          </a:p>
          <a:p>
            <a:r>
              <a:rPr lang="it-IT" dirty="0"/>
              <a:t>a sé stesso o a terzi un illecito vantaggio economico o altre utilità. (Art. 31)</a:t>
            </a:r>
          </a:p>
        </p:txBody>
      </p:sp>
    </p:spTree>
    <p:extLst>
      <p:ext uri="{BB962C8B-B14F-4D97-AF65-F5344CB8AC3E}">
        <p14:creationId xmlns:p14="http://schemas.microsoft.com/office/powerpoint/2010/main" val="9914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2BA72E-E3EC-0E9B-9617-6DE49E84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681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NORMATIVA REGIONALE SULLA INFORMAZIONE SCIENTIFICA DEL FARMACO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399865-43F3-53F3-2B1D-62A581BAA468}"/>
              </a:ext>
            </a:extLst>
          </p:cNvPr>
          <p:cNvSpPr txBox="1"/>
          <p:nvPr/>
        </p:nvSpPr>
        <p:spPr>
          <a:xfrm>
            <a:off x="873289" y="1539037"/>
            <a:ext cx="597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339966"/>
                </a:solidFill>
              </a:rPr>
              <a:t>DELIBERA GIUNTA REGIONALE N 48793/2020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067681A-43E7-8BF3-3790-84482ECD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185" y="1419379"/>
            <a:ext cx="4807647" cy="615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8AEFC90F-36D5-2460-2422-CCAD46A30BCC}"/>
                  </a:ext>
                </a:extLst>
              </p14:cNvPr>
              <p14:cNvContentPartPr/>
              <p14:nvPr/>
            </p14:nvContentPartPr>
            <p14:xfrm>
              <a:off x="370633" y="5578654"/>
              <a:ext cx="360" cy="3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8AEFC90F-36D5-2460-2422-CCAD46A30B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313" y="557433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F96A1AE0-3617-B1F3-539B-8CB4C8592566}"/>
                  </a:ext>
                </a:extLst>
              </p14:cNvPr>
              <p14:cNvContentPartPr/>
              <p14:nvPr/>
            </p14:nvContentPartPr>
            <p14:xfrm>
              <a:off x="2782273" y="5009134"/>
              <a:ext cx="360" cy="36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F96A1AE0-3617-B1F3-539B-8CB4C85925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3633" y="49551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C5DA30A1-9947-DBB6-3A98-29FCCA8A9B55}"/>
                  </a:ext>
                </a:extLst>
              </p14:cNvPr>
              <p14:cNvContentPartPr/>
              <p14:nvPr/>
            </p14:nvContentPartPr>
            <p14:xfrm>
              <a:off x="2915113" y="4611334"/>
              <a:ext cx="360" cy="36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C5DA30A1-9947-DBB6-3A98-29FCCA8A9B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06113" y="455769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0971AE67-089C-2B41-E562-B102677AA53E}"/>
                  </a:ext>
                </a:extLst>
              </p14:cNvPr>
              <p14:cNvContentPartPr/>
              <p14:nvPr/>
            </p14:nvContentPartPr>
            <p14:xfrm>
              <a:off x="2928073" y="4783774"/>
              <a:ext cx="360" cy="36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0971AE67-089C-2B41-E562-B102677AA5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19433" y="4729774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o 39">
            <a:extLst>
              <a:ext uri="{FF2B5EF4-FFF2-40B4-BE49-F238E27FC236}">
                <a16:creationId xmlns:a16="http://schemas.microsoft.com/office/drawing/2014/main" id="{80B5A27D-8EE4-3473-4F41-362F7C28A0BD}"/>
              </a:ext>
            </a:extLst>
          </p:cNvPr>
          <p:cNvGrpSpPr/>
          <p:nvPr/>
        </p:nvGrpSpPr>
        <p:grpSpPr>
          <a:xfrm>
            <a:off x="3259633" y="4902934"/>
            <a:ext cx="360" cy="66240"/>
            <a:chOff x="3259633" y="4902934"/>
            <a:chExt cx="360" cy="66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8F9FE6F3-EB5F-E041-AE9C-8AB09530609D}"/>
                    </a:ext>
                  </a:extLst>
                </p14:cNvPr>
                <p14:cNvContentPartPr/>
                <p14:nvPr/>
              </p14:nvContentPartPr>
              <p14:xfrm>
                <a:off x="3259633" y="4902934"/>
                <a:ext cx="360" cy="36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8F9FE6F3-EB5F-E041-AE9C-8AB0953060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0993" y="484893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03776A7B-3A48-32E1-7F01-8834701D5C57}"/>
                    </a:ext>
                  </a:extLst>
                </p14:cNvPr>
                <p14:cNvContentPartPr/>
                <p14:nvPr/>
              </p14:nvContentPartPr>
              <p14:xfrm>
                <a:off x="3259633" y="4968814"/>
                <a:ext cx="360" cy="36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03776A7B-3A48-32E1-7F01-8834701D5C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50993" y="491517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C35B4782-57FB-F0BA-961F-1FCA4DC78D66}"/>
              </a:ext>
            </a:extLst>
          </p:cNvPr>
          <p:cNvGrpSpPr/>
          <p:nvPr/>
        </p:nvGrpSpPr>
        <p:grpSpPr>
          <a:xfrm>
            <a:off x="3220033" y="4677574"/>
            <a:ext cx="39960" cy="79920"/>
            <a:chOff x="3220033" y="4677574"/>
            <a:chExt cx="39960" cy="79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ADF047A4-90A6-68AA-B2D3-73B55E34E0D1}"/>
                    </a:ext>
                  </a:extLst>
                </p14:cNvPr>
                <p14:cNvContentPartPr/>
                <p14:nvPr/>
              </p14:nvContentPartPr>
              <p14:xfrm>
                <a:off x="3220033" y="4757134"/>
                <a:ext cx="360" cy="36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ADF047A4-90A6-68AA-B2D3-73B55E34E0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11393" y="470313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5CC7994B-6D49-AA31-DAC2-46964E2F2E50}"/>
                    </a:ext>
                  </a:extLst>
                </p14:cNvPr>
                <p14:cNvContentPartPr/>
                <p14:nvPr/>
              </p14:nvContentPartPr>
              <p14:xfrm>
                <a:off x="3259633" y="4677574"/>
                <a:ext cx="360" cy="576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5CC7994B-6D49-AA31-DAC2-46964E2F2E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50993" y="4623574"/>
                  <a:ext cx="1800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FA7FE237-81F1-7E35-BC1C-528A485885F2}"/>
                  </a:ext>
                </a:extLst>
              </p14:cNvPr>
              <p14:cNvContentPartPr/>
              <p14:nvPr/>
            </p14:nvContentPartPr>
            <p14:xfrm>
              <a:off x="1801993" y="4425934"/>
              <a:ext cx="360" cy="36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FA7FE237-81F1-7E35-BC1C-528A485885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93353" y="437229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408DC7F9-BD2F-5561-5A8F-24261B0A996E}"/>
                  </a:ext>
                </a:extLst>
              </p14:cNvPr>
              <p14:cNvContentPartPr/>
              <p14:nvPr/>
            </p14:nvContentPartPr>
            <p14:xfrm>
              <a:off x="2596873" y="3948574"/>
              <a:ext cx="10440" cy="13680"/>
            </p14:xfrm>
          </p:contentPart>
        </mc:Choice>
        <mc:Fallback xmlns=""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408DC7F9-BD2F-5561-5A8F-24261B0A996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88233" y="3894934"/>
                <a:ext cx="2808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o 48">
            <a:extLst>
              <a:ext uri="{FF2B5EF4-FFF2-40B4-BE49-F238E27FC236}">
                <a16:creationId xmlns:a16="http://schemas.microsoft.com/office/drawing/2014/main" id="{F0861B82-E4DD-AAF9-D4EB-1EBE64479CE1}"/>
              </a:ext>
            </a:extLst>
          </p:cNvPr>
          <p:cNvGrpSpPr/>
          <p:nvPr/>
        </p:nvGrpSpPr>
        <p:grpSpPr>
          <a:xfrm>
            <a:off x="1815313" y="4664614"/>
            <a:ext cx="13320" cy="105840"/>
            <a:chOff x="1815313" y="4664614"/>
            <a:chExt cx="13320" cy="105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E5E7413A-8527-B836-5DE1-574F30498554}"/>
                    </a:ext>
                  </a:extLst>
                </p14:cNvPr>
                <p14:cNvContentPartPr/>
                <p14:nvPr/>
              </p14:nvContentPartPr>
              <p14:xfrm>
                <a:off x="1815313" y="4770094"/>
                <a:ext cx="360" cy="3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E5E7413A-8527-B836-5DE1-574F304985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06313" y="471645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60739A19-2B68-4983-F4DE-E47029B897F5}"/>
                    </a:ext>
                  </a:extLst>
                </p14:cNvPr>
                <p14:cNvContentPartPr/>
                <p14:nvPr/>
              </p14:nvContentPartPr>
              <p14:xfrm>
                <a:off x="1815313" y="4770094"/>
                <a:ext cx="360" cy="36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60739A19-2B68-4983-F4DE-E47029B897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06313" y="471645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71ED2600-249A-1617-893B-96663DB99547}"/>
                    </a:ext>
                  </a:extLst>
                </p14:cNvPr>
                <p14:cNvContentPartPr/>
                <p14:nvPr/>
              </p14:nvContentPartPr>
              <p14:xfrm>
                <a:off x="1815313" y="4703854"/>
                <a:ext cx="360" cy="36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71ED2600-249A-1617-893B-96663DB995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06313" y="465021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6050AD4A-25B3-8D72-65E3-F2F966F21EB2}"/>
                    </a:ext>
                  </a:extLst>
                </p14:cNvPr>
                <p14:cNvContentPartPr/>
                <p14:nvPr/>
              </p14:nvContentPartPr>
              <p14:xfrm>
                <a:off x="1828273" y="4664614"/>
                <a:ext cx="360" cy="36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6050AD4A-25B3-8D72-65E3-F2F966F21E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19273" y="461061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A25E145B-5B32-FDE1-5B27-36361FC267C9}"/>
                  </a:ext>
                </a:extLst>
              </p14:cNvPr>
              <p14:cNvContentPartPr/>
              <p14:nvPr/>
            </p14:nvContentPartPr>
            <p14:xfrm>
              <a:off x="2331913" y="4783774"/>
              <a:ext cx="360" cy="36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A25E145B-5B32-FDE1-5B27-36361FC267C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23273" y="4729774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6253A33F-4168-C7ED-DB55-E8184E3E0434}"/>
              </a:ext>
            </a:extLst>
          </p:cNvPr>
          <p:cNvSpPr txBox="1"/>
          <p:nvPr/>
        </p:nvSpPr>
        <p:spPr>
          <a:xfrm>
            <a:off x="689841" y="4959804"/>
            <a:ext cx="9091440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definire modalità operative omogenee di applicazione della Delibera 48793/2020 nelle singole aziende sanitarie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declinare come estendere i principi di trasparenza e tracciabilità a tutte le figure professionali che accedono alle strutture SSR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A4C0BF2F-1CA8-B432-4278-5374F1D19338}"/>
              </a:ext>
            </a:extLst>
          </p:cNvPr>
          <p:cNvSpPr txBox="1"/>
          <p:nvPr/>
        </p:nvSpPr>
        <p:spPr>
          <a:xfrm>
            <a:off x="1084881" y="2067337"/>
            <a:ext cx="655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salute.regione.emilia-romagna.it/farmaci/informazione-scientifica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12D30D-0728-7843-1668-7F7C9C012785}"/>
              </a:ext>
            </a:extLst>
          </p:cNvPr>
          <p:cNvSpPr txBox="1"/>
          <p:nvPr/>
        </p:nvSpPr>
        <p:spPr>
          <a:xfrm>
            <a:off x="634313" y="2690192"/>
            <a:ext cx="11042446" cy="203132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«Gruppo di lavoro sull’Informazione Scientifica nell’ambito del SSR»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 incontri svolti da ottobre 2019 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2020 ha condiviso che l’Informazione Scientifica e la promozione dei farmaci, dispositivi medici 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integratori nelle strutture del SSR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costituiscono un’attività rilevante, di cui è necessario garantire lo svolgimento,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rispetto dei principi di tracciabilità e trasparenza, da un lato, e di gestione semplificata dall’altro.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coerenza con tali concetti generali si propongono le seguenti indicazioni applicative che integrano 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modificano la Nota PG/2017/0318350 del 28/04/2017.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5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F1BFE-D165-BEB3-9F2B-A90CD6D60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1302554"/>
            <a:ext cx="10697175" cy="4568159"/>
          </a:xfr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/>
          <a:lstStyle/>
          <a:p>
            <a:endParaRPr lang="it-IT" sz="2000" dirty="0"/>
          </a:p>
          <a:p>
            <a:r>
              <a:rPr lang="it-IT" sz="2000" dirty="0"/>
              <a:t>Disciplina la registrazione degli Informatori Scientifici sulla </a:t>
            </a:r>
            <a:r>
              <a:rPr lang="it-IT" sz="2000" b="1" dirty="0"/>
              <a:t>Piattaforma WEB </a:t>
            </a:r>
            <a:r>
              <a:rPr lang="it-IT" sz="2000" dirty="0"/>
              <a:t>da parte delle aziende</a:t>
            </a:r>
          </a:p>
          <a:p>
            <a:r>
              <a:rPr lang="it-IT" sz="2000" dirty="0"/>
              <a:t>Disciplina la gestione dell’</a:t>
            </a:r>
            <a:r>
              <a:rPr lang="it-IT" sz="2000" b="1" dirty="0"/>
              <a:t>elenco degli Informatori Scientifici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impegnati nella Regione Emilia-Romagna </a:t>
            </a:r>
          </a:p>
          <a:p>
            <a:r>
              <a:rPr lang="it-IT" sz="2000" b="1" dirty="0"/>
              <a:t>Aggiorna le norme </a:t>
            </a:r>
            <a:r>
              <a:rPr lang="it-IT" sz="2000" dirty="0"/>
              <a:t>che disciplinano l’attività degli ISF</a:t>
            </a:r>
          </a:p>
          <a:p>
            <a:r>
              <a:rPr lang="it-IT" sz="2000" dirty="0"/>
              <a:t>Promuove la </a:t>
            </a:r>
            <a:r>
              <a:rPr lang="it-IT" sz="2000" b="1" dirty="0"/>
              <a:t>trasparenza e tracciabilità </a:t>
            </a:r>
            <a:r>
              <a:rPr lang="it-IT" sz="2000" dirty="0"/>
              <a:t>dell’attività degli ISF in Regione Emilia-Romagna</a:t>
            </a:r>
          </a:p>
          <a:p>
            <a:r>
              <a:rPr lang="it-IT" sz="2000" b="1" dirty="0"/>
              <a:t>Abolisce tutte le Piattaforme Aziendali </a:t>
            </a:r>
            <a:r>
              <a:rPr lang="it-IT" sz="2000" dirty="0"/>
              <a:t>precedenti per l’accesso e la registrazione</a:t>
            </a:r>
          </a:p>
          <a:p>
            <a:r>
              <a:rPr lang="it-IT" sz="2000" dirty="0"/>
              <a:t>Declina come estendere trasparenza e tracciabilità anche alle altre figure diverse dagli ISF che accedono alle strutture ospedaliere, ambulatoriali e direzionali del SSR per </a:t>
            </a:r>
            <a:r>
              <a:rPr lang="it-IT" sz="2000" b="1" dirty="0"/>
              <a:t>informazione e promozione di farmaci, dispositivi, integratori e cura delle relazioni istituzionali</a:t>
            </a:r>
          </a:p>
          <a:p>
            <a:r>
              <a:rPr lang="it-IT" sz="2000" dirty="0"/>
              <a:t>Disciplina la registrazione degli accessi, la cessione dei campioni gratuiti, dei materiali promozionali, etc.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105981A-A5B0-FCA0-E559-598965C5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2140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LA DELIBERA REGIONALE 48793 DEL 2020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FE98ED1-3697-ABD0-9A40-3CE38F99C155}"/>
              </a:ext>
            </a:extLst>
          </p:cNvPr>
          <p:cNvGrpSpPr/>
          <p:nvPr/>
        </p:nvGrpSpPr>
        <p:grpSpPr>
          <a:xfrm>
            <a:off x="3445033" y="1881454"/>
            <a:ext cx="360" cy="360"/>
            <a:chOff x="3445033" y="18814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DAD183B9-A198-DDCA-47E7-0D8DE4EF8034}"/>
                    </a:ext>
                  </a:extLst>
                </p14:cNvPr>
                <p14:cNvContentPartPr/>
                <p14:nvPr/>
              </p14:nvContentPartPr>
              <p14:xfrm>
                <a:off x="3445033" y="1881454"/>
                <a:ext cx="360" cy="360"/>
              </p14:xfrm>
            </p:contentPart>
          </mc:Choice>
          <mc:Fallback xmlns=""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DAD183B9-A198-DDCA-47E7-0D8DE4EF80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6033" y="182781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1CB1CB5-4A98-0C8E-2C33-DBDE5D677F2D}"/>
                    </a:ext>
                  </a:extLst>
                </p14:cNvPr>
                <p14:cNvContentPartPr/>
                <p14:nvPr/>
              </p14:nvContentPartPr>
              <p14:xfrm>
                <a:off x="3445033" y="1881454"/>
                <a:ext cx="360" cy="36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91CB1CB5-4A98-0C8E-2C33-DBDE5D677F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6033" y="182781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F296700-B688-9969-A375-85121009481C}"/>
              </a:ext>
            </a:extLst>
          </p:cNvPr>
          <p:cNvGrpSpPr/>
          <p:nvPr/>
        </p:nvGrpSpPr>
        <p:grpSpPr>
          <a:xfrm>
            <a:off x="1311673" y="2278894"/>
            <a:ext cx="26640" cy="360"/>
            <a:chOff x="1311673" y="2278894"/>
            <a:chExt cx="2664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2FDC3897-5D8F-3B52-8596-8829E06A3EED}"/>
                    </a:ext>
                  </a:extLst>
                </p14:cNvPr>
                <p14:cNvContentPartPr/>
                <p14:nvPr/>
              </p14:nvContentPartPr>
              <p14:xfrm>
                <a:off x="1311673" y="2278894"/>
                <a:ext cx="13320" cy="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2FDC3897-5D8F-3B52-8596-8829E06A3E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3033" y="2224894"/>
                  <a:ext cx="30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A9A2F436-C535-0AEA-4CF8-6677A7E48C3D}"/>
                    </a:ext>
                  </a:extLst>
                </p14:cNvPr>
                <p14:cNvContentPartPr/>
                <p14:nvPr/>
              </p14:nvContentPartPr>
              <p14:xfrm>
                <a:off x="1337953" y="2278894"/>
                <a:ext cx="360" cy="36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A9A2F436-C535-0AEA-4CF8-6677A7E48C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28953" y="222489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1DBDC4A-0D2A-A844-344C-412B9D46F938}"/>
                  </a:ext>
                </a:extLst>
              </p14:cNvPr>
              <p14:cNvContentPartPr/>
              <p14:nvPr/>
            </p14:nvContentPartPr>
            <p14:xfrm>
              <a:off x="2358553" y="2676334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1DBDC4A-0D2A-A844-344C-412B9D46F9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9913" y="262269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439AA92B-E84B-8C3F-52F9-ECF0BE7EA14C}"/>
                  </a:ext>
                </a:extLst>
              </p14:cNvPr>
              <p14:cNvContentPartPr/>
              <p14:nvPr/>
            </p14:nvContentPartPr>
            <p14:xfrm>
              <a:off x="2530993" y="3445294"/>
              <a:ext cx="540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439AA92B-E84B-8C3F-52F9-ECF0BE7EA1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1993" y="3391654"/>
                <a:ext cx="23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ACE993-A6FF-D9A9-4BAF-2CFE0C8AA5FB}"/>
                  </a:ext>
                </a:extLst>
              </p14:cNvPr>
              <p14:cNvContentPartPr/>
              <p14:nvPr/>
            </p14:nvContentPartPr>
            <p14:xfrm>
              <a:off x="2186473" y="2265934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ACE993-A6FF-D9A9-4BAF-2CFE0C8AA5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7473" y="22119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9ACF54F0-A342-B6D0-F8D0-C9ECB4BF2C64}"/>
                  </a:ext>
                </a:extLst>
              </p14:cNvPr>
              <p14:cNvContentPartPr/>
              <p14:nvPr/>
            </p14:nvContentPartPr>
            <p14:xfrm>
              <a:off x="2225713" y="2106454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9ACF54F0-A342-B6D0-F8D0-C9ECB4BF2C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17073" y="205281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0364891D-E8DD-72C1-649A-DF5F21BF0574}"/>
                  </a:ext>
                </a:extLst>
              </p14:cNvPr>
              <p14:cNvContentPartPr/>
              <p14:nvPr/>
            </p14:nvContentPartPr>
            <p14:xfrm>
              <a:off x="7062673" y="2385094"/>
              <a:ext cx="43560" cy="7992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0364891D-E8DD-72C1-649A-DF5F21BF05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4033" y="2331094"/>
                <a:ext cx="61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518E2C7B-EDFA-55E7-B7D3-0EB1B548029E}"/>
                  </a:ext>
                </a:extLst>
              </p14:cNvPr>
              <p14:cNvContentPartPr/>
              <p14:nvPr/>
            </p14:nvContentPartPr>
            <p14:xfrm>
              <a:off x="2497153" y="741694"/>
              <a:ext cx="20520" cy="385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518E2C7B-EDFA-55E7-B7D3-0EB1B54802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88513" y="687694"/>
                <a:ext cx="38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DD65D8A5-BABC-F7C4-5AE7-2F9341D1315F}"/>
                  </a:ext>
                </a:extLst>
              </p14:cNvPr>
              <p14:cNvContentPartPr/>
              <p14:nvPr/>
            </p14:nvContentPartPr>
            <p14:xfrm>
              <a:off x="1205473" y="3299494"/>
              <a:ext cx="36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DD65D8A5-BABC-F7C4-5AE7-2F9341D131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833" y="324585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BC42F4B0-5722-44A2-857B-B9DBDFCCB3B4}"/>
                  </a:ext>
                </a:extLst>
              </p14:cNvPr>
              <p14:cNvContentPartPr/>
              <p14:nvPr/>
            </p14:nvContentPartPr>
            <p14:xfrm>
              <a:off x="1987393" y="3696934"/>
              <a:ext cx="36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BC42F4B0-5722-44A2-857B-B9DBDFCCB3B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8753" y="36429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E345EB7-106E-F60E-277C-EAC1AE1C58B3}"/>
                  </a:ext>
                </a:extLst>
              </p14:cNvPr>
              <p14:cNvContentPartPr/>
              <p14:nvPr/>
            </p14:nvContentPartPr>
            <p14:xfrm>
              <a:off x="1019713" y="3405334"/>
              <a:ext cx="360" cy="3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E345EB7-106E-F60E-277C-EAC1AE1C58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1073" y="33513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9791205E-12AD-F68F-EA25-971DD6F6CAF1}"/>
                  </a:ext>
                </a:extLst>
              </p14:cNvPr>
              <p14:cNvContentPartPr/>
              <p14:nvPr/>
            </p14:nvContentPartPr>
            <p14:xfrm>
              <a:off x="1006753" y="3127414"/>
              <a:ext cx="360" cy="3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9791205E-12AD-F68F-EA25-971DD6F6CA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7753" y="3073414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70216E54-8DF0-DFC9-1458-CD2DCB355B26}"/>
              </a:ext>
            </a:extLst>
          </p:cNvPr>
          <p:cNvGrpSpPr/>
          <p:nvPr/>
        </p:nvGrpSpPr>
        <p:grpSpPr>
          <a:xfrm>
            <a:off x="1086313" y="3100774"/>
            <a:ext cx="39960" cy="13320"/>
            <a:chOff x="1086313" y="3100774"/>
            <a:chExt cx="39960" cy="13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BFB31633-5AD1-F6DB-DC41-C9A01EDB1039}"/>
                    </a:ext>
                  </a:extLst>
                </p14:cNvPr>
                <p14:cNvContentPartPr/>
                <p14:nvPr/>
              </p14:nvContentPartPr>
              <p14:xfrm>
                <a:off x="1125913" y="3113734"/>
                <a:ext cx="360" cy="3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BFB31633-5AD1-F6DB-DC41-C9A01EDB10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7273" y="306009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BA1AF34C-363C-04CB-86A8-3930658D9F12}"/>
                    </a:ext>
                  </a:extLst>
                </p14:cNvPr>
                <p14:cNvContentPartPr/>
                <p14:nvPr/>
              </p14:nvContentPartPr>
              <p14:xfrm>
                <a:off x="1125913" y="3113734"/>
                <a:ext cx="360" cy="36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BA1AF34C-363C-04CB-86A8-3930658D9F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7273" y="306009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C5EC387E-0B03-C4F4-0F5E-5D5D832BD49C}"/>
                    </a:ext>
                  </a:extLst>
                </p14:cNvPr>
                <p14:cNvContentPartPr/>
                <p14:nvPr/>
              </p14:nvContentPartPr>
              <p14:xfrm>
                <a:off x="1086313" y="3100774"/>
                <a:ext cx="360" cy="36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C5EC387E-0B03-C4F4-0F5E-5D5D832BD4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7673" y="304677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78583352-AECF-FEBC-319A-87C80814716A}"/>
                  </a:ext>
                </a:extLst>
              </p14:cNvPr>
              <p14:cNvContentPartPr/>
              <p14:nvPr/>
            </p14:nvContentPartPr>
            <p14:xfrm>
              <a:off x="10441993" y="3339094"/>
              <a:ext cx="24480" cy="3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78583352-AECF-FEBC-319A-87C8081471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33353" y="3285454"/>
                <a:ext cx="42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CCC7A5B9-DB45-02BB-EACF-C7D19C343C91}"/>
                  </a:ext>
                </a:extLst>
              </p14:cNvPr>
              <p14:cNvContentPartPr/>
              <p14:nvPr/>
            </p14:nvContentPartPr>
            <p14:xfrm>
              <a:off x="2146153" y="2133094"/>
              <a:ext cx="13680" cy="3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CCC7A5B9-DB45-02BB-EACF-C7D19C343C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7513" y="2079094"/>
                <a:ext cx="3132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AE917D-3612-9096-8B4D-753CEA76229D}"/>
              </a:ext>
            </a:extLst>
          </p:cNvPr>
          <p:cNvSpPr txBox="1"/>
          <p:nvPr/>
        </p:nvSpPr>
        <p:spPr>
          <a:xfrm>
            <a:off x="697520" y="6046955"/>
            <a:ext cx="72516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hlinkClick r:id="rId38"/>
              </a:rPr>
              <a:t>Aggiornamento delle indicazioni applicative alla DGR 2309/2016 in materia </a:t>
            </a:r>
          </a:p>
          <a:p>
            <a:r>
              <a:rPr lang="it-IT" dirty="0">
                <a:solidFill>
                  <a:srgbClr val="FF0000"/>
                </a:solidFill>
                <a:hlinkClick r:id="rId38"/>
              </a:rPr>
              <a:t>di Informazione Scientifica nelle strutture del SSR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A50227A-0211-1954-A566-F2DC9CB77C6A}"/>
              </a:ext>
            </a:extLst>
          </p:cNvPr>
          <p:cNvSpPr txBox="1"/>
          <p:nvPr/>
        </p:nvSpPr>
        <p:spPr>
          <a:xfrm>
            <a:off x="9617091" y="5398581"/>
            <a:ext cx="12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documento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F1BFE-D165-BEB3-9F2B-A90CD6D60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76" y="1302554"/>
            <a:ext cx="10697175" cy="5190320"/>
          </a:xfrm>
          <a:noFill/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105981A-A5B0-FCA0-E559-598965C5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2140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LA DELIBERA REGIONALE 48793 DEL 2020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FE98ED1-3697-ABD0-9A40-3CE38F99C155}"/>
              </a:ext>
            </a:extLst>
          </p:cNvPr>
          <p:cNvGrpSpPr/>
          <p:nvPr/>
        </p:nvGrpSpPr>
        <p:grpSpPr>
          <a:xfrm>
            <a:off x="3445033" y="1881454"/>
            <a:ext cx="360" cy="360"/>
            <a:chOff x="3445033" y="18814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DAD183B9-A198-DDCA-47E7-0D8DE4EF8034}"/>
                    </a:ext>
                  </a:extLst>
                </p14:cNvPr>
                <p14:cNvContentPartPr/>
                <p14:nvPr/>
              </p14:nvContentPartPr>
              <p14:xfrm>
                <a:off x="3445033" y="1881454"/>
                <a:ext cx="360" cy="360"/>
              </p14:xfrm>
            </p:contentPart>
          </mc:Choice>
          <mc:Fallback xmlns=""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DAD183B9-A198-DDCA-47E7-0D8DE4EF80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6033" y="182745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1CB1CB5-4A98-0C8E-2C33-DBDE5D677F2D}"/>
                    </a:ext>
                  </a:extLst>
                </p14:cNvPr>
                <p14:cNvContentPartPr/>
                <p14:nvPr/>
              </p14:nvContentPartPr>
              <p14:xfrm>
                <a:off x="3445033" y="1881454"/>
                <a:ext cx="360" cy="36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91CB1CB5-4A98-0C8E-2C33-DBDE5D677F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6033" y="182745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F296700-B688-9969-A375-85121009481C}"/>
              </a:ext>
            </a:extLst>
          </p:cNvPr>
          <p:cNvGrpSpPr/>
          <p:nvPr/>
        </p:nvGrpSpPr>
        <p:grpSpPr>
          <a:xfrm>
            <a:off x="1311673" y="2278894"/>
            <a:ext cx="26640" cy="360"/>
            <a:chOff x="1311673" y="2278894"/>
            <a:chExt cx="2664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2FDC3897-5D8F-3B52-8596-8829E06A3EED}"/>
                    </a:ext>
                  </a:extLst>
                </p14:cNvPr>
                <p14:cNvContentPartPr/>
                <p14:nvPr/>
              </p14:nvContentPartPr>
              <p14:xfrm>
                <a:off x="1311673" y="2278894"/>
                <a:ext cx="13320" cy="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2FDC3897-5D8F-3B52-8596-8829E06A3E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2673" y="2224894"/>
                  <a:ext cx="30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A9A2F436-C535-0AEA-4CF8-6677A7E48C3D}"/>
                    </a:ext>
                  </a:extLst>
                </p14:cNvPr>
                <p14:cNvContentPartPr/>
                <p14:nvPr/>
              </p14:nvContentPartPr>
              <p14:xfrm>
                <a:off x="1337953" y="2278894"/>
                <a:ext cx="360" cy="36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A9A2F436-C535-0AEA-4CF8-6677A7E48C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28953" y="222489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1DBDC4A-0D2A-A844-344C-412B9D46F938}"/>
                  </a:ext>
                </a:extLst>
              </p14:cNvPr>
              <p14:cNvContentPartPr/>
              <p14:nvPr/>
            </p14:nvContentPartPr>
            <p14:xfrm>
              <a:off x="2358553" y="2676334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1DBDC4A-0D2A-A844-344C-412B9D46F9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9553" y="26223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439AA92B-E84B-8C3F-52F9-ECF0BE7EA14C}"/>
                  </a:ext>
                </a:extLst>
              </p14:cNvPr>
              <p14:cNvContentPartPr/>
              <p14:nvPr/>
            </p14:nvContentPartPr>
            <p14:xfrm>
              <a:off x="2530993" y="3445294"/>
              <a:ext cx="540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439AA92B-E84B-8C3F-52F9-ECF0BE7EA1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2555" y="3391294"/>
                <a:ext cx="21938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ACE993-A6FF-D9A9-4BAF-2CFE0C8AA5FB}"/>
                  </a:ext>
                </a:extLst>
              </p14:cNvPr>
              <p14:cNvContentPartPr/>
              <p14:nvPr/>
            </p14:nvContentPartPr>
            <p14:xfrm>
              <a:off x="2186473" y="2265934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ACE993-A6FF-D9A9-4BAF-2CFE0C8AA5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7473" y="22119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9ACF54F0-A342-B6D0-F8D0-C9ECB4BF2C64}"/>
                  </a:ext>
                </a:extLst>
              </p14:cNvPr>
              <p14:cNvContentPartPr/>
              <p14:nvPr/>
            </p14:nvContentPartPr>
            <p14:xfrm>
              <a:off x="2225713" y="2106454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9ACF54F0-A342-B6D0-F8D0-C9ECB4BF2C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16713" y="205245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0364891D-E8DD-72C1-649A-DF5F21BF0574}"/>
                  </a:ext>
                </a:extLst>
              </p14:cNvPr>
              <p14:cNvContentPartPr/>
              <p14:nvPr/>
            </p14:nvContentPartPr>
            <p14:xfrm>
              <a:off x="7062673" y="2385094"/>
              <a:ext cx="43560" cy="7992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0364891D-E8DD-72C1-649A-DF5F21BF05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3673" y="2331336"/>
                <a:ext cx="61200" cy="187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518E2C7B-EDFA-55E7-B7D3-0EB1B548029E}"/>
                  </a:ext>
                </a:extLst>
              </p14:cNvPr>
              <p14:cNvContentPartPr/>
              <p14:nvPr/>
            </p14:nvContentPartPr>
            <p14:xfrm>
              <a:off x="2497153" y="741694"/>
              <a:ext cx="20520" cy="385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518E2C7B-EDFA-55E7-B7D3-0EB1B54802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88153" y="687694"/>
                <a:ext cx="38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DD65D8A5-BABC-F7C4-5AE7-2F9341D1315F}"/>
                  </a:ext>
                </a:extLst>
              </p14:cNvPr>
              <p14:cNvContentPartPr/>
              <p14:nvPr/>
            </p14:nvContentPartPr>
            <p14:xfrm>
              <a:off x="1205473" y="3299494"/>
              <a:ext cx="36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DD65D8A5-BABC-F7C4-5AE7-2F9341D131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473" y="324549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BC42F4B0-5722-44A2-857B-B9DBDFCCB3B4}"/>
                  </a:ext>
                </a:extLst>
              </p14:cNvPr>
              <p14:cNvContentPartPr/>
              <p14:nvPr/>
            </p14:nvContentPartPr>
            <p14:xfrm>
              <a:off x="1987393" y="3696934"/>
              <a:ext cx="36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BC42F4B0-5722-44A2-857B-B9DBDFCCB3B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8393" y="36429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E345EB7-106E-F60E-277C-EAC1AE1C58B3}"/>
                  </a:ext>
                </a:extLst>
              </p14:cNvPr>
              <p14:cNvContentPartPr/>
              <p14:nvPr/>
            </p14:nvContentPartPr>
            <p14:xfrm>
              <a:off x="1019713" y="3405334"/>
              <a:ext cx="360" cy="3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E345EB7-106E-F60E-277C-EAC1AE1C58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0713" y="33513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9791205E-12AD-F68F-EA25-971DD6F6CAF1}"/>
                  </a:ext>
                </a:extLst>
              </p14:cNvPr>
              <p14:cNvContentPartPr/>
              <p14:nvPr/>
            </p14:nvContentPartPr>
            <p14:xfrm>
              <a:off x="1006753" y="3127414"/>
              <a:ext cx="360" cy="3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9791205E-12AD-F68F-EA25-971DD6F6CA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7753" y="3073414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70216E54-8DF0-DFC9-1458-CD2DCB355B26}"/>
              </a:ext>
            </a:extLst>
          </p:cNvPr>
          <p:cNvGrpSpPr/>
          <p:nvPr/>
        </p:nvGrpSpPr>
        <p:grpSpPr>
          <a:xfrm>
            <a:off x="1086313" y="3100774"/>
            <a:ext cx="39960" cy="13320"/>
            <a:chOff x="1086313" y="3100774"/>
            <a:chExt cx="39960" cy="13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BFB31633-5AD1-F6DB-DC41-C9A01EDB1039}"/>
                    </a:ext>
                  </a:extLst>
                </p14:cNvPr>
                <p14:cNvContentPartPr/>
                <p14:nvPr/>
              </p14:nvContentPartPr>
              <p14:xfrm>
                <a:off x="1125913" y="3113734"/>
                <a:ext cx="360" cy="3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BFB31633-5AD1-F6DB-DC41-C9A01EDB10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6913" y="305973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BA1AF34C-363C-04CB-86A8-3930658D9F12}"/>
                    </a:ext>
                  </a:extLst>
                </p14:cNvPr>
                <p14:cNvContentPartPr/>
                <p14:nvPr/>
              </p14:nvContentPartPr>
              <p14:xfrm>
                <a:off x="1125913" y="3113734"/>
                <a:ext cx="360" cy="36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BA1AF34C-363C-04CB-86A8-3930658D9F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6913" y="305973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C5EC387E-0B03-C4F4-0F5E-5D5D832BD49C}"/>
                    </a:ext>
                  </a:extLst>
                </p14:cNvPr>
                <p14:cNvContentPartPr/>
                <p14:nvPr/>
              </p14:nvContentPartPr>
              <p14:xfrm>
                <a:off x="1086313" y="3100774"/>
                <a:ext cx="360" cy="36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C5EC387E-0B03-C4F4-0F5E-5D5D832BD4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7313" y="304677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78583352-AECF-FEBC-319A-87C80814716A}"/>
                  </a:ext>
                </a:extLst>
              </p14:cNvPr>
              <p14:cNvContentPartPr/>
              <p14:nvPr/>
            </p14:nvContentPartPr>
            <p14:xfrm>
              <a:off x="10441993" y="3339094"/>
              <a:ext cx="24480" cy="3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78583352-AECF-FEBC-319A-87C8081471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32859" y="3285094"/>
                <a:ext cx="42383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CCC7A5B9-DB45-02BB-EACF-C7D19C343C91}"/>
                  </a:ext>
                </a:extLst>
              </p14:cNvPr>
              <p14:cNvContentPartPr/>
              <p14:nvPr/>
            </p14:nvContentPartPr>
            <p14:xfrm>
              <a:off x="2146153" y="2133094"/>
              <a:ext cx="13680" cy="3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CCC7A5B9-DB45-02BB-EACF-C7D19C343C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7153" y="2079094"/>
                <a:ext cx="31320" cy="10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E9B51D18-0921-E960-D82F-E6C18D7F447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05115" y="1776151"/>
            <a:ext cx="8492693" cy="4358289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9599D3A-AE52-E4AD-702C-FEF2D5183D62}"/>
              </a:ext>
            </a:extLst>
          </p:cNvPr>
          <p:cNvSpPr txBox="1"/>
          <p:nvPr/>
        </p:nvSpPr>
        <p:spPr>
          <a:xfrm>
            <a:off x="6066035" y="3988906"/>
            <a:ext cx="45692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Farmaci, Dispositivi e Integratori</a:t>
            </a:r>
          </a:p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nello stesso elenco regionale </a:t>
            </a:r>
          </a:p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e tracciabilità e trasparenza uguale</a:t>
            </a:r>
          </a:p>
        </p:txBody>
      </p:sp>
    </p:spTree>
    <p:extLst>
      <p:ext uri="{BB962C8B-B14F-4D97-AF65-F5344CB8AC3E}">
        <p14:creationId xmlns:p14="http://schemas.microsoft.com/office/powerpoint/2010/main" val="2071640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F1BFE-D165-BEB3-9F2B-A90CD6D60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6782"/>
            <a:ext cx="9612047" cy="5701219"/>
          </a:xfr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endParaRPr lang="it-IT" sz="2000" dirty="0">
              <a:highlight>
                <a:srgbClr val="FF0000"/>
              </a:highlight>
            </a:endParaRPr>
          </a:p>
          <a:p>
            <a:endParaRPr lang="it-IT" sz="2000" dirty="0">
              <a:highlight>
                <a:srgbClr val="FF0000"/>
              </a:highlight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105981A-A5B0-FCA0-E559-598965C5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2140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LA DELIBERA REGIONALE 48793 DEL 2020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FE98ED1-3697-ABD0-9A40-3CE38F99C155}"/>
              </a:ext>
            </a:extLst>
          </p:cNvPr>
          <p:cNvGrpSpPr/>
          <p:nvPr/>
        </p:nvGrpSpPr>
        <p:grpSpPr>
          <a:xfrm>
            <a:off x="3445033" y="1881454"/>
            <a:ext cx="360" cy="360"/>
            <a:chOff x="3445033" y="1881454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DAD183B9-A198-DDCA-47E7-0D8DE4EF8034}"/>
                    </a:ext>
                  </a:extLst>
                </p14:cNvPr>
                <p14:cNvContentPartPr/>
                <p14:nvPr/>
              </p14:nvContentPartPr>
              <p14:xfrm>
                <a:off x="3445033" y="1881454"/>
                <a:ext cx="360" cy="360"/>
              </p14:xfrm>
            </p:contentPart>
          </mc:Choice>
          <mc:Fallback xmlns=""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id="{DAD183B9-A198-DDCA-47E7-0D8DE4EF80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6033" y="182745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1CB1CB5-4A98-0C8E-2C33-DBDE5D677F2D}"/>
                    </a:ext>
                  </a:extLst>
                </p14:cNvPr>
                <p14:cNvContentPartPr/>
                <p14:nvPr/>
              </p14:nvContentPartPr>
              <p14:xfrm>
                <a:off x="3445033" y="1881454"/>
                <a:ext cx="360" cy="36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91CB1CB5-4A98-0C8E-2C33-DBDE5D677F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6033" y="182745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F296700-B688-9969-A375-85121009481C}"/>
              </a:ext>
            </a:extLst>
          </p:cNvPr>
          <p:cNvGrpSpPr/>
          <p:nvPr/>
        </p:nvGrpSpPr>
        <p:grpSpPr>
          <a:xfrm>
            <a:off x="1311673" y="2278894"/>
            <a:ext cx="26640" cy="360"/>
            <a:chOff x="1311673" y="2278894"/>
            <a:chExt cx="2664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2FDC3897-5D8F-3B52-8596-8829E06A3EED}"/>
                    </a:ext>
                  </a:extLst>
                </p14:cNvPr>
                <p14:cNvContentPartPr/>
                <p14:nvPr/>
              </p14:nvContentPartPr>
              <p14:xfrm>
                <a:off x="1311673" y="2278894"/>
                <a:ext cx="13320" cy="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2FDC3897-5D8F-3B52-8596-8829E06A3E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2673" y="2224894"/>
                  <a:ext cx="30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A9A2F436-C535-0AEA-4CF8-6677A7E48C3D}"/>
                    </a:ext>
                  </a:extLst>
                </p14:cNvPr>
                <p14:cNvContentPartPr/>
                <p14:nvPr/>
              </p14:nvContentPartPr>
              <p14:xfrm>
                <a:off x="1337953" y="2278894"/>
                <a:ext cx="360" cy="36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A9A2F436-C535-0AEA-4CF8-6677A7E48C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28953" y="222489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1DBDC4A-0D2A-A844-344C-412B9D46F938}"/>
                  </a:ext>
                </a:extLst>
              </p14:cNvPr>
              <p14:cNvContentPartPr/>
              <p14:nvPr/>
            </p14:nvContentPartPr>
            <p14:xfrm>
              <a:off x="2358553" y="2676334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1DBDC4A-0D2A-A844-344C-412B9D46F9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9553" y="26223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439AA92B-E84B-8C3F-52F9-ECF0BE7EA14C}"/>
                  </a:ext>
                </a:extLst>
              </p14:cNvPr>
              <p14:cNvContentPartPr/>
              <p14:nvPr/>
            </p14:nvContentPartPr>
            <p14:xfrm>
              <a:off x="2530993" y="3445294"/>
              <a:ext cx="540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439AA92B-E84B-8C3F-52F9-ECF0BE7EA1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2555" y="3391294"/>
                <a:ext cx="21938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ACE993-A6FF-D9A9-4BAF-2CFE0C8AA5FB}"/>
                  </a:ext>
                </a:extLst>
              </p14:cNvPr>
              <p14:cNvContentPartPr/>
              <p14:nvPr/>
            </p14:nvContentPartPr>
            <p14:xfrm>
              <a:off x="2186473" y="2265934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ACE993-A6FF-D9A9-4BAF-2CFE0C8AA5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7473" y="22119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9ACF54F0-A342-B6D0-F8D0-C9ECB4BF2C64}"/>
                  </a:ext>
                </a:extLst>
              </p14:cNvPr>
              <p14:cNvContentPartPr/>
              <p14:nvPr/>
            </p14:nvContentPartPr>
            <p14:xfrm>
              <a:off x="2225713" y="2106454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9ACF54F0-A342-B6D0-F8D0-C9ECB4BF2C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16713" y="205245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0364891D-E8DD-72C1-649A-DF5F21BF0574}"/>
                  </a:ext>
                </a:extLst>
              </p14:cNvPr>
              <p14:cNvContentPartPr/>
              <p14:nvPr/>
            </p14:nvContentPartPr>
            <p14:xfrm>
              <a:off x="7062673" y="2385094"/>
              <a:ext cx="43560" cy="7992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0364891D-E8DD-72C1-649A-DF5F21BF05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53673" y="2331336"/>
                <a:ext cx="61200" cy="187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518E2C7B-EDFA-55E7-B7D3-0EB1B548029E}"/>
                  </a:ext>
                </a:extLst>
              </p14:cNvPr>
              <p14:cNvContentPartPr/>
              <p14:nvPr/>
            </p14:nvContentPartPr>
            <p14:xfrm>
              <a:off x="2497153" y="741694"/>
              <a:ext cx="20520" cy="385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518E2C7B-EDFA-55E7-B7D3-0EB1B54802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88153" y="687694"/>
                <a:ext cx="38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DD65D8A5-BABC-F7C4-5AE7-2F9341D1315F}"/>
                  </a:ext>
                </a:extLst>
              </p14:cNvPr>
              <p14:cNvContentPartPr/>
              <p14:nvPr/>
            </p14:nvContentPartPr>
            <p14:xfrm>
              <a:off x="1205473" y="3299494"/>
              <a:ext cx="36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DD65D8A5-BABC-F7C4-5AE7-2F9341D131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473" y="324549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BC42F4B0-5722-44A2-857B-B9DBDFCCB3B4}"/>
                  </a:ext>
                </a:extLst>
              </p14:cNvPr>
              <p14:cNvContentPartPr/>
              <p14:nvPr/>
            </p14:nvContentPartPr>
            <p14:xfrm>
              <a:off x="1987393" y="3696934"/>
              <a:ext cx="36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BC42F4B0-5722-44A2-857B-B9DBDFCCB3B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8393" y="36429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E345EB7-106E-F60E-277C-EAC1AE1C58B3}"/>
                  </a:ext>
                </a:extLst>
              </p14:cNvPr>
              <p14:cNvContentPartPr/>
              <p14:nvPr/>
            </p14:nvContentPartPr>
            <p14:xfrm>
              <a:off x="1019713" y="3405334"/>
              <a:ext cx="360" cy="3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E345EB7-106E-F60E-277C-EAC1AE1C58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0713" y="3351334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9791205E-12AD-F68F-EA25-971DD6F6CAF1}"/>
                  </a:ext>
                </a:extLst>
              </p14:cNvPr>
              <p14:cNvContentPartPr/>
              <p14:nvPr/>
            </p14:nvContentPartPr>
            <p14:xfrm>
              <a:off x="1006753" y="3127414"/>
              <a:ext cx="360" cy="3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9791205E-12AD-F68F-EA25-971DD6F6CA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7753" y="3073414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70216E54-8DF0-DFC9-1458-CD2DCB355B26}"/>
              </a:ext>
            </a:extLst>
          </p:cNvPr>
          <p:cNvGrpSpPr/>
          <p:nvPr/>
        </p:nvGrpSpPr>
        <p:grpSpPr>
          <a:xfrm>
            <a:off x="1086313" y="3100774"/>
            <a:ext cx="39960" cy="13320"/>
            <a:chOff x="1086313" y="3100774"/>
            <a:chExt cx="39960" cy="133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BFB31633-5AD1-F6DB-DC41-C9A01EDB1039}"/>
                    </a:ext>
                  </a:extLst>
                </p14:cNvPr>
                <p14:cNvContentPartPr/>
                <p14:nvPr/>
              </p14:nvContentPartPr>
              <p14:xfrm>
                <a:off x="1125913" y="3113734"/>
                <a:ext cx="360" cy="3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BFB31633-5AD1-F6DB-DC41-C9A01EDB10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6913" y="305973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BA1AF34C-363C-04CB-86A8-3930658D9F12}"/>
                    </a:ext>
                  </a:extLst>
                </p14:cNvPr>
                <p14:cNvContentPartPr/>
                <p14:nvPr/>
              </p14:nvContentPartPr>
              <p14:xfrm>
                <a:off x="1125913" y="3113734"/>
                <a:ext cx="360" cy="36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BA1AF34C-363C-04CB-86A8-3930658D9F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6913" y="305973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C5EC387E-0B03-C4F4-0F5E-5D5D832BD49C}"/>
                    </a:ext>
                  </a:extLst>
                </p14:cNvPr>
                <p14:cNvContentPartPr/>
                <p14:nvPr/>
              </p14:nvContentPartPr>
              <p14:xfrm>
                <a:off x="1086313" y="3100774"/>
                <a:ext cx="360" cy="36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C5EC387E-0B03-C4F4-0F5E-5D5D832BD4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7313" y="3046774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78583352-AECF-FEBC-319A-87C80814716A}"/>
                  </a:ext>
                </a:extLst>
              </p14:cNvPr>
              <p14:cNvContentPartPr/>
              <p14:nvPr/>
            </p14:nvContentPartPr>
            <p14:xfrm>
              <a:off x="10441993" y="3339094"/>
              <a:ext cx="24480" cy="3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78583352-AECF-FEBC-319A-87C8081471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32859" y="3285094"/>
                <a:ext cx="42383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CCC7A5B9-DB45-02BB-EACF-C7D19C343C91}"/>
                  </a:ext>
                </a:extLst>
              </p14:cNvPr>
              <p14:cNvContentPartPr/>
              <p14:nvPr/>
            </p14:nvContentPartPr>
            <p14:xfrm>
              <a:off x="2146153" y="2133094"/>
              <a:ext cx="13680" cy="3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CCC7A5B9-DB45-02BB-EACF-C7D19C343C9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7153" y="2079094"/>
                <a:ext cx="31320" cy="10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3DA82A13-7D37-6248-6858-7FE6EA4F80B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2541" y="1156782"/>
            <a:ext cx="6837852" cy="4295088"/>
          </a:xfrm>
          <a:prstGeom prst="rect">
            <a:avLst/>
          </a:prstGeom>
          <a:ln w="5715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CCE5E75-D27E-E883-0712-9F825BE18C0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2541" y="5612291"/>
            <a:ext cx="8243667" cy="1110000"/>
          </a:xfrm>
          <a:prstGeom prst="rect">
            <a:avLst/>
          </a:prstGeom>
          <a:ln w="57150">
            <a:solidFill>
              <a:schemeClr val="accent6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268D702-675E-0374-9EEE-C797964C64F1}"/>
              </a:ext>
            </a:extLst>
          </p:cNvPr>
          <p:cNvSpPr txBox="1"/>
          <p:nvPr/>
        </p:nvSpPr>
        <p:spPr>
          <a:xfrm>
            <a:off x="7399606" y="2827606"/>
            <a:ext cx="408729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Numero visite individuali ISF quantificabile in un valore di 5 per anno, per ogni medico interessato alla prescrizione</a:t>
            </a:r>
          </a:p>
        </p:txBody>
      </p:sp>
    </p:spTree>
    <p:extLst>
      <p:ext uri="{BB962C8B-B14F-4D97-AF65-F5344CB8AC3E}">
        <p14:creationId xmlns:p14="http://schemas.microsoft.com/office/powerpoint/2010/main" val="1813034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F8618-3A6F-2D19-4FEC-42FD20E5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92" y="322921"/>
            <a:ext cx="3813313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RAPPORTO TRA MEDICO E ISF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1601DC7-6EB3-88FB-BFAB-66CBA7341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88" y="168813"/>
            <a:ext cx="6372800" cy="6517592"/>
          </a:xfrm>
          <a:ln w="57150">
            <a:solidFill>
              <a:srgbClr val="C00000"/>
            </a:solidFill>
          </a:ln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578E858E-E42D-FD07-323C-9BCBD4B67E2F}"/>
                  </a:ext>
                </a:extLst>
              </p14:cNvPr>
              <p14:cNvContentPartPr/>
              <p14:nvPr/>
            </p14:nvContentPartPr>
            <p14:xfrm>
              <a:off x="9421753" y="3630694"/>
              <a:ext cx="8856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578E858E-E42D-FD07-323C-9BCBD4B67E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3113" y="3576694"/>
                <a:ext cx="1062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80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85C55-73B0-760B-FD59-343F34E93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4" y="1691273"/>
            <a:ext cx="10515600" cy="4800462"/>
          </a:xfr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2"/>
                </a:solidFill>
              </a:rPr>
              <a:t>PUNTARE SULLA SANITA’ E SUI SUOI PROFESSIONISTI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L’ISF E’ UN PROFESSIONISTA PARTE INTEGRANTE DEL SSN E VUOLE ESSERE RICONOSCIUTO COME TALE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UNA PROFESSIONE DIFFICILE ANELLO DI CONGIUNZIONE TRA RICERCA SCIENTIFICA, PRODUZIONE DI FARMACI E CLASSE MEDICA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 LA RECIPROCA STIMA E CONSIDERAZIONE TRA MEDICI E ISF POSSONO CONSENTIRE DI SUPERARE LE DIFFICOLTA’ IN NOME DEL BENEFICIO PER IL PAZIENTE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70D2A850-55B3-63D9-529A-B367C95B9F3A}"/>
                  </a:ext>
                </a:extLst>
              </p14:cNvPr>
              <p14:cNvContentPartPr/>
              <p14:nvPr/>
            </p14:nvContentPartPr>
            <p14:xfrm>
              <a:off x="2318593" y="3007534"/>
              <a:ext cx="360" cy="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70D2A850-55B3-63D9-529A-B367C95B9F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9593" y="2953894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olo 1">
            <a:extLst>
              <a:ext uri="{FF2B5EF4-FFF2-40B4-BE49-F238E27FC236}">
                <a16:creationId xmlns:a16="http://schemas.microsoft.com/office/drawing/2014/main" id="{6DC014ED-7C47-2D3B-2062-FC835DD77523}"/>
              </a:ext>
            </a:extLst>
          </p:cNvPr>
          <p:cNvSpPr txBox="1">
            <a:spLocks/>
          </p:cNvSpPr>
          <p:nvPr/>
        </p:nvSpPr>
        <p:spPr>
          <a:xfrm>
            <a:off x="526775" y="266942"/>
            <a:ext cx="789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IL RAPPORTO TRA MEDICO E ISF</a:t>
            </a:r>
          </a:p>
        </p:txBody>
      </p:sp>
    </p:spTree>
    <p:extLst>
      <p:ext uri="{BB962C8B-B14F-4D97-AF65-F5344CB8AC3E}">
        <p14:creationId xmlns:p14="http://schemas.microsoft.com/office/powerpoint/2010/main" val="67953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DDD0F-AF56-8346-1E93-613E963F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ATTIVITA’ DI VOLONTARIATO INTRAPRESE e PROPOSTE DI COLLABORAZIONE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5A7D9D-C788-D190-E0DD-AACE715A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Organizzazione Corsi BLSD e Primo Soccorso per ISF associati </a:t>
            </a:r>
          </a:p>
          <a:p>
            <a:r>
              <a:rPr lang="it-IT" dirty="0">
                <a:solidFill>
                  <a:schemeClr val="tx2"/>
                </a:solidFill>
              </a:rPr>
              <a:t>Durante pandemia in Provincia di Modena attività di supporto</a:t>
            </a:r>
          </a:p>
          <a:p>
            <a:r>
              <a:rPr lang="it-IT" dirty="0">
                <a:solidFill>
                  <a:schemeClr val="tx2"/>
                </a:solidFill>
              </a:rPr>
              <a:t>Corsi di Farmacovigilanza</a:t>
            </a:r>
          </a:p>
          <a:p>
            <a:r>
              <a:rPr lang="it-IT" dirty="0">
                <a:solidFill>
                  <a:schemeClr val="tx2"/>
                </a:solidFill>
              </a:rPr>
              <a:t>Incontri con Associazioni e Istituzioni</a:t>
            </a:r>
          </a:p>
          <a:p>
            <a:r>
              <a:rPr lang="it-IT" dirty="0">
                <a:solidFill>
                  <a:schemeClr val="tx2"/>
                </a:solidFill>
              </a:rPr>
              <a:t>Supporto ad Associazioni di Pazienti e parenti (AGITO, etc.)</a:t>
            </a:r>
          </a:p>
          <a:p>
            <a:r>
              <a:rPr lang="it-IT" dirty="0">
                <a:solidFill>
                  <a:schemeClr val="tx2"/>
                </a:solidFill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99636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FD183-7E70-291B-E75E-D8C593E5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8375EC-8CA9-73F7-ACAD-5447CF64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2E5E2B-C03F-9C5B-568D-CB35124D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3" y="264057"/>
            <a:ext cx="11844949" cy="64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7BF20-F877-1F2F-E28F-5FCF8A23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89A4B-FF87-8E3B-1DC4-FC11A19A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03564"/>
            <a:ext cx="12335346" cy="7096439"/>
          </a:xfrm>
        </p:spPr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CEE16-C42F-2275-49B7-692D8677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395"/>
            <a:ext cx="12335346" cy="68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2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C138A9-F67C-2A34-0D22-29E9406A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EA53E5-5B63-99A1-C46D-0FC4469EE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02969C-99C7-1BEE-E5FB-6AC712A3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2079"/>
            <a:ext cx="12191999" cy="72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2CD6D-D3C8-9F48-C8E9-E29B4A9F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95239D-8073-2DF5-F2CD-0B22FA28E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EDA9D1-308E-2B44-532F-E7FAA668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0437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B3A461AE-5014-E5A9-F490-68D1C65DC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06" y="1575582"/>
            <a:ext cx="4656406" cy="5064369"/>
          </a:xfrm>
          <a:solidFill>
            <a:schemeClr val="accent1"/>
          </a:solidFill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F9EC66F-45CB-DA1D-3DFB-79E5E56EA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6" y="3459824"/>
            <a:ext cx="2673645" cy="245564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5945EC7-6EFA-C494-C991-24E211C15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23" y="3459824"/>
            <a:ext cx="3003122" cy="226572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03FDDC-8AF2-242F-AC15-9493C3A5B1D5}"/>
              </a:ext>
            </a:extLst>
          </p:cNvPr>
          <p:cNvSpPr txBox="1"/>
          <p:nvPr/>
        </p:nvSpPr>
        <p:spPr>
          <a:xfrm>
            <a:off x="63604" y="2715070"/>
            <a:ext cx="360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STATO (FINANZIATORE)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F4A4EBB-BAB5-8BC1-A3EC-671E8BCECA49}"/>
              </a:ext>
            </a:extLst>
          </p:cNvPr>
          <p:cNvSpPr txBox="1"/>
          <p:nvPr/>
        </p:nvSpPr>
        <p:spPr>
          <a:xfrm>
            <a:off x="8294623" y="2757270"/>
            <a:ext cx="400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PAZIENTE (BENEFICIARIO)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3F05FFA-EEC3-4596-1A69-174DEBE2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4" y="232605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LA FIGURA DELL’INFORMATORE SCIENTIFICO DEL FARMACO  NELL’AMBULATORIO DEL MEDICO DI MEDICINA GENERALE</a:t>
            </a:r>
          </a:p>
        </p:txBody>
      </p:sp>
    </p:spTree>
    <p:extLst>
      <p:ext uri="{BB962C8B-B14F-4D97-AF65-F5344CB8AC3E}">
        <p14:creationId xmlns:p14="http://schemas.microsoft.com/office/powerpoint/2010/main" val="466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190C35-3BE8-7082-7E73-E8CCB44AEDEB}"/>
              </a:ext>
            </a:extLst>
          </p:cNvPr>
          <p:cNvSpPr txBox="1"/>
          <p:nvPr/>
        </p:nvSpPr>
        <p:spPr>
          <a:xfrm>
            <a:off x="608747" y="4350010"/>
            <a:ext cx="10745053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L’Informatore Scientifico del Farmaco ha inoltre l’importante compito di raccogliere in modo capillare, da parte degli operatori sanitari, elementi sugli </a:t>
            </a:r>
            <a:r>
              <a:rPr lang="it-IT" sz="2000" b="1" dirty="0">
                <a:solidFill>
                  <a:srgbClr val="FFFF00"/>
                </a:solidFill>
              </a:rPr>
              <a:t>effetti terapeutici e collaterali dei farmaci </a:t>
            </a:r>
            <a:r>
              <a:rPr lang="it-IT" sz="2000" dirty="0">
                <a:solidFill>
                  <a:schemeClr val="bg1"/>
                </a:solidFill>
              </a:rPr>
              <a:t>e</a:t>
            </a:r>
            <a:r>
              <a:rPr lang="it-IT" sz="2000" dirty="0"/>
              <a:t> </a:t>
            </a:r>
            <a:r>
              <a:rPr lang="it-IT" sz="2000" dirty="0">
                <a:solidFill>
                  <a:schemeClr val="bg1"/>
                </a:solidFill>
              </a:rPr>
              <a:t>di trasmettere tali informazioni all’Azienda interessata o alle autorità preposte, al fine di promuoverne un costante miglioramento</a:t>
            </a:r>
            <a:r>
              <a:rPr lang="it-IT" sz="2000" dirty="0"/>
              <a:t> </a:t>
            </a:r>
            <a:r>
              <a:rPr lang="it-IT" sz="2000" dirty="0">
                <a:solidFill>
                  <a:schemeClr val="bg1"/>
                </a:solidFill>
              </a:rPr>
              <a:t>(</a:t>
            </a:r>
            <a:r>
              <a:rPr lang="it-IT" sz="2000" b="1" dirty="0">
                <a:solidFill>
                  <a:schemeClr val="bg1"/>
                </a:solidFill>
              </a:rPr>
              <a:t>Farmacovigilanza</a:t>
            </a:r>
            <a:r>
              <a:rPr lang="it-IT" sz="20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B0D41B-AD2A-91D3-2D3C-CE5984C56216}"/>
              </a:ext>
            </a:extLst>
          </p:cNvPr>
          <p:cNvSpPr txBox="1"/>
          <p:nvPr/>
        </p:nvSpPr>
        <p:spPr>
          <a:xfrm>
            <a:off x="753791" y="6098743"/>
            <a:ext cx="10190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Fonte: Sito Università della Calabria, Corso di Laurea in Informazione Scientifica del Farmaco (Classe L-29)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BFC0E5-9181-E3EA-D290-67CC2F96309A}"/>
              </a:ext>
            </a:extLst>
          </p:cNvPr>
          <p:cNvSpPr txBox="1"/>
          <p:nvPr/>
        </p:nvSpPr>
        <p:spPr>
          <a:xfrm>
            <a:off x="608747" y="2146859"/>
            <a:ext cx="10702319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L’Informatore Scientifico del Farmaco è l’unico professionista </a:t>
            </a:r>
            <a:r>
              <a:rPr lang="it-IT" sz="2000" b="1" dirty="0">
                <a:solidFill>
                  <a:srgbClr val="FFFF00"/>
                </a:solidFill>
              </a:rPr>
              <a:t>AD OGGI</a:t>
            </a:r>
            <a:r>
              <a:rPr lang="it-IT" sz="2000" dirty="0">
                <a:solidFill>
                  <a:schemeClr val="bg1"/>
                </a:solidFill>
              </a:rPr>
              <a:t>… </a:t>
            </a:r>
            <a:r>
              <a:rPr lang="it-IT" sz="2000" b="1" dirty="0">
                <a:solidFill>
                  <a:schemeClr val="bg1"/>
                </a:solidFill>
              </a:rPr>
              <a:t>autorizzato dalla Legge a presentare ai medici, ai farmacisti e ai veterinari le caratteristiche e le proprietà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rgbClr val="FFFF00"/>
                </a:solidFill>
              </a:rPr>
              <a:t>(composizione, caratteristiche tecnologiche, efficacia terapeutica, controindicazioni, modi d’impiego, posologia ottimale)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delle specialità medicinali e di ogni altra preparazione approvata dal Ministero della Salute, al fine di assicurarne il corretto impiego.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76A02B2-8236-B977-5908-4980E96F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12" y="365125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LA FIGURA DELL’INFORMATORE SCIENTIFICO DEL FARMACO  NELL’AMBULATORIO DEL MEDICO DI MEDICINA GENERALE</a:t>
            </a:r>
          </a:p>
        </p:txBody>
      </p:sp>
    </p:spTree>
    <p:extLst>
      <p:ext uri="{BB962C8B-B14F-4D97-AF65-F5344CB8AC3E}">
        <p14:creationId xmlns:p14="http://schemas.microsoft.com/office/powerpoint/2010/main" val="66950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C796E8A4-3130-1398-177E-6F10808825C2}"/>
              </a:ext>
            </a:extLst>
          </p:cNvPr>
          <p:cNvSpPr/>
          <p:nvPr/>
        </p:nvSpPr>
        <p:spPr>
          <a:xfrm>
            <a:off x="834887" y="1049009"/>
            <a:ext cx="10363199" cy="55435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119 – Pubblicità presso gli operatori sanitari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Gli operatori sanitari ai quali può essere rivolta la pubblicità di un medicinale </a:t>
            </a:r>
            <a:r>
              <a:rPr lang="it-IT" u="sng" dirty="0">
                <a:solidFill>
                  <a:schemeClr val="bg1"/>
                </a:solidFill>
                <a:latin typeface="Calibri" panose="020F0502020204030204"/>
              </a:rPr>
              <a:t>sono esclusivamente quelli autorizzati a prescriverlo o a dispensarlo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Fermo restando quanto previsto dal presente titolo, </a:t>
            </a:r>
            <a:r>
              <a:rPr kumimoji="0" lang="it-IT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l’informazione scientifica presso gli operatori sanitari deve essere realizzata nel rispetto dei criteri e delle linee guida adottate dall’AIFA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previa intesa con la Conferenza con lo Stato, le regioni e le province autonome di Trento e Bolzano sentite le associazioni dell’industria farmaceutica.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u="sng" dirty="0">
                <a:solidFill>
                  <a:schemeClr val="bg1"/>
                </a:solidFill>
                <a:latin typeface="Calibri" panose="020F0502020204030204"/>
              </a:rPr>
              <a:t>La pubblicità di un medicinale </a:t>
            </a:r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presso gli operatori sanitari deve sempre includere il riassunto delle caratteristiche del prodotto (RCP) che risulta autorizzato al momento della diffusione della pubblicità, specificare la classificazione del medicinale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fini della fornitura e indicare il prezzo di vendita e le condizione dell’eventuale dispensazione del medicinale con onere a carico del SSN.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deroga al disposto del comma 3, la </a:t>
            </a: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pubbli</a:t>
            </a:r>
            <a:r>
              <a:rPr lang="it-IT" dirty="0" err="1">
                <a:solidFill>
                  <a:schemeClr val="bg1"/>
                </a:solidFill>
                <a:latin typeface="Calibri" panose="020F0502020204030204"/>
              </a:rPr>
              <a:t>cità</a:t>
            </a:r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 di un medicinale presso gli operatori sanitari può limitarsi </a:t>
            </a:r>
            <a:r>
              <a:rPr lang="it-IT" u="sng" dirty="0">
                <a:solidFill>
                  <a:schemeClr val="bg1"/>
                </a:solidFill>
                <a:latin typeface="Calibri" panose="020F0502020204030204"/>
              </a:rPr>
              <a:t>alla sola denominazione del medicinale</a:t>
            </a:r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 con la specificazione della </a:t>
            </a:r>
            <a:r>
              <a:rPr lang="it-IT" u="sng" dirty="0">
                <a:solidFill>
                  <a:schemeClr val="bg1"/>
                </a:solidFill>
                <a:latin typeface="Calibri" panose="020F0502020204030204"/>
              </a:rPr>
              <a:t>denominazione comune della sostanza o delle sostanze attive che lo compongono</a:t>
            </a:r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. A tali indicazioni può aggiungersi il </a:t>
            </a:r>
            <a:r>
              <a:rPr lang="it-IT" u="sng" dirty="0">
                <a:solidFill>
                  <a:schemeClr val="bg1"/>
                </a:solidFill>
                <a:latin typeface="Calibri" panose="020F0502020204030204"/>
              </a:rPr>
              <a:t>nome del titolare </a:t>
            </a:r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dell’AIC seguito, nell’ipotesi prevista dal comma 5, dal nome di chi provvede alla effettiva commercializzazione del prodotto.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600" b="1" dirty="0">
                <a:solidFill>
                  <a:schemeClr val="bg1"/>
                </a:solidFill>
                <a:latin typeface="Calibri" panose="020F0502020204030204"/>
              </a:rPr>
              <a:t>    </a:t>
            </a:r>
            <a:r>
              <a:rPr lang="it-IT" sz="26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Testo del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D.Lgs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219</a:t>
            </a:r>
            <a:endParaRPr lang="it-IT" sz="2600" b="1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39E58E-8883-8A62-4360-5A1DCCB79044}"/>
              </a:ext>
            </a:extLst>
          </p:cNvPr>
          <p:cNvSpPr txBox="1"/>
          <p:nvPr/>
        </p:nvSpPr>
        <p:spPr>
          <a:xfrm>
            <a:off x="1181686" y="265454"/>
            <a:ext cx="613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DECRETO LEGISLATIVO 219 DEL 2006</a:t>
            </a:r>
          </a:p>
        </p:txBody>
      </p:sp>
    </p:spTree>
    <p:extLst>
      <p:ext uri="{BB962C8B-B14F-4D97-AF65-F5344CB8AC3E}">
        <p14:creationId xmlns:p14="http://schemas.microsoft.com/office/powerpoint/2010/main" val="1844763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21160</TotalTime>
  <Words>2638</Words>
  <Application>Microsoft Office PowerPoint</Application>
  <PresentationFormat>Widescreen</PresentationFormat>
  <Paragraphs>163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LA FIGURA DELL’INFORMATORE SCIENTIFICO DEL FARMACO  NELL’AMBULATORIO  DEL MEDICO DI MEDICINA GENERALE</vt:lpstr>
      <vt:lpstr>LA FIGURA DELL’INFORMATORE SCIENTIFICO DEL FARMACO  NELL’AMBULATORIO DEL MEDICO DI MEDICINA GENERALE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FIGURA DELL’INFORMATORE SCIENTIFICO DEL FARMACO  NELL’AMBULATORIO DEL MEDICO DI MEDICINA GENERALE</vt:lpstr>
      <vt:lpstr>LA FIGURA DELL’INFORMATORE SCIENTIFICO DEL FARMACO  NELL’AMBULATORIO DEL MEDICO DI MEDICINA GENERALE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FARMACOVIGILANZA</vt:lpstr>
      <vt:lpstr>Presentazione standard di PowerPoint</vt:lpstr>
      <vt:lpstr>L’ORGANIZZAZIONE PROFESSIONALE DEGLI INFORMATORI SCIENTIFICI DEL FARMACO</vt:lpstr>
      <vt:lpstr>L’ORGANIZZAZIONE PROFESSIONALE DEGLI INFORMATORI SCIENTIFICI DEL FARMACO</vt:lpstr>
      <vt:lpstr>Presentazione standard di PowerPoint</vt:lpstr>
      <vt:lpstr>Presentazione standard di PowerPoint</vt:lpstr>
      <vt:lpstr>CODICE DEONTOLOGICO  FNOMCEO</vt:lpstr>
      <vt:lpstr>NORMATIVA REGIONALE SULLA INFORMAZIONE SCIENTIFICA DEL FARMACO</vt:lpstr>
      <vt:lpstr>LA DELIBERA REGIONALE 48793 DEL 2020</vt:lpstr>
      <vt:lpstr>LA DELIBERA REGIONALE 48793 DEL 2020</vt:lpstr>
      <vt:lpstr>LA DELIBERA REGIONALE 48793 DEL 2020</vt:lpstr>
      <vt:lpstr>IL RAPPORTO TRA MEDICO E ISF</vt:lpstr>
      <vt:lpstr>Presentazione standard di PowerPoint</vt:lpstr>
      <vt:lpstr>ATTIVITA’ DI VOLONTARIATO INTRAPRESE e PROPOSTE DI COLLABORAZIONE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L’INFORMATORE SCIENTIFICO DEL FARMACO E LA GESTIONE DELL’AMBULATORIO  DEL MEDICO</dc:title>
  <dc:creator>roberto rossi</dc:creator>
  <cp:lastModifiedBy>Riccardo Gaiba</cp:lastModifiedBy>
  <cp:revision>72</cp:revision>
  <dcterms:created xsi:type="dcterms:W3CDTF">2023-11-21T14:54:49Z</dcterms:created>
  <dcterms:modified xsi:type="dcterms:W3CDTF">2025-04-01T08:39:21Z</dcterms:modified>
</cp:coreProperties>
</file>